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13.xml" ContentType="application/vnd.openxmlformats-officedocument.presentationml.notesSlide+xml"/>
  <Override PartName="/ppt/comments/comment3.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4.xml" ContentType="application/vnd.openxmlformats-officedocument.presentationml.comments+xml"/>
  <Override PartName="/ppt/notesSlides/notesSlide16.xml" ContentType="application/vnd.openxmlformats-officedocument.presentationml.notesSlide+xml"/>
  <Override PartName="/ppt/comments/comment5.xml" ContentType="application/vnd.openxmlformats-officedocument.presentationml.comments+xml"/>
  <Override PartName="/ppt/notesSlides/notesSlide17.xml" ContentType="application/vnd.openxmlformats-officedocument.presentationml.notesSlide+xml"/>
  <Override PartName="/ppt/comments/comment6.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7.xml" ContentType="application/vnd.openxmlformats-officedocument.presentationml.comments+xml"/>
  <Override PartName="/ppt/notesSlides/notesSlide20.xml" ContentType="application/vnd.openxmlformats-officedocument.presentationml.notesSlide+xml"/>
  <Override PartName="/ppt/comments/comment8.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9.xml" ContentType="application/vnd.openxmlformats-officedocument.presentationml.comments+xml"/>
  <Override PartName="/ppt/notesSlides/notesSlide23.xml" ContentType="application/vnd.openxmlformats-officedocument.presentationml.notesSlide+xml"/>
  <Override PartName="/ppt/comments/comment10.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1.xml" ContentType="application/vnd.openxmlformats-officedocument.presentationml.comments+xml"/>
  <Override PartName="/ppt/notesSlides/notesSlide26.xml" ContentType="application/vnd.openxmlformats-officedocument.presentationml.notesSlide+xml"/>
  <Override PartName="/ppt/comments/comment12.xml" ContentType="application/vnd.openxmlformats-officedocument.presentationml.comments+xml"/>
  <Override PartName="/ppt/notesSlides/notesSlide27.xml" ContentType="application/vnd.openxmlformats-officedocument.presentationml.notesSlide+xml"/>
  <Override PartName="/ppt/comments/comment13.xml" ContentType="application/vnd.openxmlformats-officedocument.presentationml.comments+xml"/>
  <Override PartName="/ppt/notesSlides/notesSlide28.xml" ContentType="application/vnd.openxmlformats-officedocument.presentationml.notesSlide+xml"/>
  <Override PartName="/ppt/comments/comment14.xml" ContentType="application/vnd.openxmlformats-officedocument.presentationml.comments+xml"/>
  <Override PartName="/ppt/notesSlides/notesSlide29.xml" ContentType="application/vnd.openxmlformats-officedocument.presentationml.notesSlide+xml"/>
  <Override PartName="/ppt/comments/comment15.xml" ContentType="application/vnd.openxmlformats-officedocument.presentationml.comments+xml"/>
  <Override PartName="/ppt/notesSlides/notesSlide30.xml" ContentType="application/vnd.openxmlformats-officedocument.presentationml.notesSlide+xml"/>
  <Override PartName="/ppt/comments/comment16.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17.xml" ContentType="application/vnd.openxmlformats-officedocument.presentationml.comments+xml"/>
  <Override PartName="/ppt/notesSlides/notesSlide33.xml" ContentType="application/vnd.openxmlformats-officedocument.presentationml.notesSlide+xml"/>
  <Override PartName="/ppt/comments/comment18.xml" ContentType="application/vnd.openxmlformats-officedocument.presentationml.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19.xml" ContentType="application/vnd.openxmlformats-officedocument.presentationml.comments+xml"/>
  <Override PartName="/ppt/notesSlides/notesSlide36.xml" ContentType="application/vnd.openxmlformats-officedocument.presentationml.notesSlide+xml"/>
  <Override PartName="/ppt/comments/comment20.xml" ContentType="application/vnd.openxmlformats-officedocument.presentationml.comments+xml"/>
  <Override PartName="/ppt/notesSlides/notesSlide37.xml" ContentType="application/vnd.openxmlformats-officedocument.presentationml.notesSlide+xml"/>
  <Override PartName="/ppt/comments/comment21.xml" ContentType="application/vnd.openxmlformats-officedocument.presentationml.comments+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52" r:id="rId3"/>
    <p:sldMasterId id="2147483657" r:id="rId4"/>
    <p:sldMasterId id="2147483663" r:id="rId5"/>
  </p:sldMasterIdLst>
  <p:notesMasterIdLst>
    <p:notesMasterId r:id="rId4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12192000" cy="6858000"/>
  <p:notesSz cx="6858000" cy="9144000"/>
  <p:embeddedFontLst>
    <p:embeddedFont>
      <p:font typeface="Calibri" panose="020F0502020204030204" pitchFamily="34" charset="0"/>
      <p:regular r:id="rId45"/>
      <p:bold r:id="rId46"/>
      <p:italic r:id="rId47"/>
      <p:boldItalic r:id="rId48"/>
    </p:embeddedFont>
    <p:embeddedFont>
      <p:font typeface="Helvetica Neue" panose="02000403000000020004" pitchFamily="2" charset="0"/>
      <p:regular r:id="rId49"/>
      <p:bold r:id="rId50"/>
      <p:italic r:id="rId51"/>
      <p:boldItalic r:id="rId52"/>
    </p:embeddedFont>
    <p:embeddedFont>
      <p:font typeface="Helvetica Neue Light" panose="02000403000000020004"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7" roundtripDataSignature="AMtx7mjuiegWxqCtTerVhORIG7MtJHNNV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TI IT" initials="" lastIdx="2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font" Target="fonts/font10.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5.fntdata"/><Relationship Id="rId57" Type="http://customschemas.google.com/relationships/presentationmetadata" Target="metadata"/><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3.xml"/><Relationship Id="rId51" Type="http://schemas.openxmlformats.org/officeDocument/2006/relationships/font" Target="fonts/font7.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2.fntdata"/><Relationship Id="rId59"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06-07T09:15:15.140" idx="1">
    <p:pos x="7454" y="598"/>
    <p:text>Trình bày tóm tắt ý hiểu của VTI về bài toán/yêu cầu /project
Scope cần thực hiện.
Thông thường sẽ lấy trong tài liệu RFP do khách hàng cung cấp.
hoặc lấy dựa trên cơ sở scope thống nhất với khách hàng.
(Mail, meeting minute...)</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Ishvo4k"/>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0" dt="2021-06-09T04:07:28.301" idx="10">
    <p:pos x="899" y="623"/>
    <p:text>- Scope of Operation and maintenance (SLA)
	Trình bày SLA dự kiến cho phần maintain
	+ Maintain tới level nào (L1, L2)
	+ Các hạng mục cần thực hiện maintain (soft/infra)
	+ Detail SLA
- Maintain Organization
	Trình bày tổ chức dự kiến khi thực hiện maintain (vẽ hình)
- Estimation
	Trình bày chi phí dự kiến cho việc maintain</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MymekaY"/>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0" dt="2021-06-07T09:38:39.995" idx="11">
    <p:pos x="1004" y="624"/>
    <p:text>Mô tả loại hợp đồng và scope (Lấy từ form của AM)</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Ishvo44"/>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0" dt="2021-06-07T09:39:11.767" idx="12">
    <p:pos x="1004" y="624"/>
    <p:text>Số tiền hợp đồng (bao gồm cả các khoản discount ...)</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Ishvo5U"/>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0" dt="2021-06-07T09:39:37.962" idx="13">
    <p:pos x="819" y="624"/>
    <p:text>Thời điểm nghiệm thu (theo hợp đồng)</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Ishvo48"/>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0" dt="2021-06-07T09:40:03.322" idx="14">
    <p:pos x="819" y="624"/>
    <p:text>Số tiền hợp đồng (bao gồm cả các khoản discount ...)</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Ishvo5I"/>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0" dt="2021-06-07T09:40:29.031" idx="15">
    <p:pos x="1004" y="624"/>
    <p:text>Hãy mô tả hình thức/ cơ chế bảo hành</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Ishvo4o"/>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0" dt="2021-06-07T09:41:22.425" idx="16">
    <p:pos x="903" y="624"/>
    <p:text>Thời hạn proposal/estimation có hiệu lực</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Ishvo5E"/>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0" dt="2021-06-07T09:44:32.308" idx="17">
    <p:pos x="819" y="624"/>
    <p:text>- Mô tả tiêu chuẩn nghiệm thu, điều kiện nghiệm thu (rất quan trọng).
- Thường lấy theo yêu cầu trong RFP, trường hợp không có RFP thì cần định nghĩa rõ ràng khi trao đổi với khách hàng hoặc tự giả định.</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Ishvo5M"/>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0" dt="2021-06-07T09:45:19.007" idx="18">
    <p:pos x="932" y="624"/>
    <p:text>-Mô tả các điều kiện giả định và các điều kiện tiền đề của proposal này
	( thời điểm giao, số lượng bàn giao, mức độ chi tiết...)
	+ Điều kiện tiền đề/giả định về các loại input (hard/soft/key,enviroment..) của khách hàng.
	+ Điều kiện tiền đề/giả định về môi trường dev/staging/production
	+ Các điều kiện dẫn tới việc hủy bỏ/ update/ thay đổi Cost, schedule.</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Ishvo5Q"/>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0" dt="2021-06-07T09:50:59.299" idx="19">
    <p:pos x="903" y="624"/>
    <p:text>Mô tả các tài liệu tham khảo, refer ...</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Ishvo4w"/>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1-06-09T04:03:06.085" idx="2">
    <p:pos x="999" y="623"/>
    <p:text>Trình bày mục đích/goal của dự án theo view của khách hàng và VTI.
 Mục đích mục tiêu của dự án là gì, kết quả mong muốn sau khi thực hiện,mang lại giá trị gì?
 Cần đạt KPI gì (theo view của KH)?</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MymekaM"/>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0" dt="2021-06-07T09:51:39.578" idx="20">
    <p:pos x="1004" y="624"/>
    <p:text>Mô tả các từ, cụm từ viết tắt trong tài liệu proposal</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Ishvo4s"/>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0" dt="2021-06-07T09:52:22.014" idx="21">
    <p:pos x="903" y="624"/>
    <p:text>Có thể add thêm các mô tả các case study ngắn gọn các dự án đã từng làm</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Ishvo4g"/>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21-06-09T04:03:29.341" idx="3">
    <p:pos x="899" y="623"/>
    <p:text>- Nêu khái quát sơ lược về solution mà VTI sẽ áp dụng.
- Điều kiện/giả định cốt yếu để hiện thực hóa.
- Điểm mạnh/merit dự kiến của solution.
 =&gt; ưu tiên sử dụng hình vẽ minh họa.</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MymekaQ"/>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21-06-07T09:23:40.069" idx="4">
    <p:pos x="7454" y="598"/>
    <p:text>Phương pháp approach của VTI từ góc độ kĩ thuật
Có thể mô tả các phần như dưới đây:
	+ 　System architecture/Function list/problem list.
	+　Giải pháp kĩ thuật chính cho việc thực hiện 
		* Thuật toán/phương pháp luận xử lý, flow xử lý.
		* Đánh giá lựa chọn Môi trường phát triển/framework /platform dự kiến (merit/demerit)
		* Khả năng đáp ứng với yêu cầu hiện tại và khả năng mở rộng
		* Khả năng tích hợp với hệ thống external.</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Ishvo4c"/>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0" dt="2021-06-09T04:04:11.695" idx="5">
    <p:pos x="817" y="623"/>
    <p:text>- Implementation policy:
Mô tả roadmap thực hiện và kết quả kì vọng sau mỗi roadmap.
- Privacy/Security/Compliance Policy:
+ Qui chuẩn/phương châm/đối sách về thực hiện bảo vệ dữ liệu cá nhân, security của user data.
+ Compliance phải tuân theo.
- Others (Optional):
Bổ sung thêm nếu có yêu cầu riêng từ Khách hàng.</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Mymekag"/>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0" dt="2021-06-09T04:04:25.224" idx="6">
    <p:pos x="1099" y="623"/>
    <p:text>- Development schedule
	Mô tả master schedule của dự án
	Yêu cầu mô tả schedule tổng quát và schedule cụ thể cho các phase
	Thông tin về Milestone</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MymekaI"/>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0" dt="2021-06-09T04:05:10.080" idx="7">
    <p:pos x="1869" y="623"/>
    <p:text>Mô tả các milestone và sản phẩm release theo từng milestone.</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Mymekac"/>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0" dt="2021-06-09T04:05:54.095" idx="8">
    <p:pos x="1693" y="623"/>
    <p:text>- Project organization
	Vẽ organization của dự án và các stakeholder liên quan.
	Mô tả vai trò cụ thể/trách nhiệm của KH và VTI (RACI chart)
	(Không cần mô tả detail về việc phân bổ role)</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Mymekak"/>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0" dt="2021-06-09T04:06:36.262" idx="9">
    <p:pos x="1599" y="623"/>
    <p:text>- Development cost
	Trình bày cost theo từng phase nếu có và summary cost.
	chú ý các loại cost:
	+ Cost phát triển + deploy
	+ Development Infra Cost (Special Hardware/OS/Licenses)
	+ Running Cost. (cost sau khi triển khai)
	+ Others (Cost đi công tác, ra hiện trường triển khai...)</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MymekaU"/>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 name="Google Shape;12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8" name="Google Shape;23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4" name="Google Shape;25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 name="Google Shape;26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 name="Google Shape;27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 name="Google Shape;27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 name="Google Shape;29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6" name="Google Shape;33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 name="Google Shape;13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0" name="Google Shape;36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6" name="Google Shape;37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4" name="Google Shape;39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2" name="Google Shape;40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0" name="Google Shape;41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8" name="Google Shape;41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6" name="Google Shape;42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4" name="Google Shape;43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2" name="Google Shape;44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2" name="Google Shape;452;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0" name="Google Shape;46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8" name="Google Shape;46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8" name="Google Shape;48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6" name="Google Shape;49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4" name="Google Shape;50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 name="Google Shape;198;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0" name="Google Shape;23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4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7" name="Google Shape;17;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42"/>
          <p:cNvSpPr txBox="1">
            <a:spLocks noGrp="1"/>
          </p:cNvSpPr>
          <p:nvPr>
            <p:ph type="title"/>
          </p:nvPr>
        </p:nvSpPr>
        <p:spPr>
          <a:xfrm>
            <a:off x="547255" y="1362652"/>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5"/>
        <p:cNvGrpSpPr/>
        <p:nvPr/>
      </p:nvGrpSpPr>
      <p:grpSpPr>
        <a:xfrm>
          <a:off x="0" y="0"/>
          <a:ext cx="0" cy="0"/>
          <a:chOff x="0" y="0"/>
          <a:chExt cx="0" cy="0"/>
        </a:xfrm>
      </p:grpSpPr>
      <p:sp>
        <p:nvSpPr>
          <p:cNvPr id="96" name="Google Shape;96;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00" name="Google Shape;100;p54"/>
          <p:cNvPicPr preferRelativeResize="0"/>
          <p:nvPr/>
        </p:nvPicPr>
        <p:blipFill rotWithShape="1">
          <a:blip r:embed="rId2">
            <a:alphaModFix/>
          </a:blip>
          <a:srcRect/>
          <a:stretch/>
        </p:blipFill>
        <p:spPr>
          <a:xfrm>
            <a:off x="0" y="1492933"/>
            <a:ext cx="12192001" cy="324307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2_Custom Layout">
  <p:cSld name="2_Custom Layout">
    <p:spTree>
      <p:nvGrpSpPr>
        <p:cNvPr id="1" name="Shape 101"/>
        <p:cNvGrpSpPr/>
        <p:nvPr/>
      </p:nvGrpSpPr>
      <p:grpSpPr>
        <a:xfrm>
          <a:off x="0" y="0"/>
          <a:ext cx="0" cy="0"/>
          <a:chOff x="0" y="0"/>
          <a:chExt cx="0" cy="0"/>
        </a:xfrm>
      </p:grpSpPr>
      <p:pic>
        <p:nvPicPr>
          <p:cNvPr id="102" name="Google Shape;102;p55"/>
          <p:cNvPicPr preferRelativeResize="0"/>
          <p:nvPr/>
        </p:nvPicPr>
        <p:blipFill rotWithShape="1">
          <a:blip r:embed="rId2">
            <a:alphaModFix/>
          </a:blip>
          <a:srcRect/>
          <a:stretch/>
        </p:blipFill>
        <p:spPr>
          <a:xfrm>
            <a:off x="-1" y="0"/>
            <a:ext cx="12202847" cy="6858000"/>
          </a:xfrm>
          <a:prstGeom prst="rect">
            <a:avLst/>
          </a:prstGeom>
          <a:noFill/>
          <a:ln>
            <a:noFill/>
          </a:ln>
        </p:spPr>
      </p:pic>
      <p:sp>
        <p:nvSpPr>
          <p:cNvPr id="103" name="Google Shape;103;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07" name="Google Shape;107;p55"/>
          <p:cNvPicPr preferRelativeResize="0"/>
          <p:nvPr/>
        </p:nvPicPr>
        <p:blipFill rotWithShape="1">
          <a:blip r:embed="rId3">
            <a:alphaModFix/>
          </a:blip>
          <a:srcRect/>
          <a:stretch/>
        </p:blipFill>
        <p:spPr>
          <a:xfrm>
            <a:off x="-76200" y="-42824"/>
            <a:ext cx="12279046" cy="6900824"/>
          </a:xfrm>
          <a:prstGeom prst="rect">
            <a:avLst/>
          </a:prstGeom>
          <a:noFill/>
          <a:ln>
            <a:noFill/>
          </a:ln>
        </p:spPr>
      </p:pic>
      <p:pic>
        <p:nvPicPr>
          <p:cNvPr id="108" name="Google Shape;108;p55"/>
          <p:cNvPicPr preferRelativeResize="0"/>
          <p:nvPr/>
        </p:nvPicPr>
        <p:blipFill rotWithShape="1">
          <a:blip r:embed="rId4">
            <a:alphaModFix/>
          </a:blip>
          <a:srcRect/>
          <a:stretch/>
        </p:blipFill>
        <p:spPr>
          <a:xfrm>
            <a:off x="10736841" y="228599"/>
            <a:ext cx="999633" cy="54034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6"/>
        <p:cNvGrpSpPr/>
        <p:nvPr/>
      </p:nvGrpSpPr>
      <p:grpSpPr>
        <a:xfrm>
          <a:off x="0" y="0"/>
          <a:ext cx="0" cy="0"/>
          <a:chOff x="0" y="0"/>
          <a:chExt cx="0" cy="0"/>
        </a:xfrm>
      </p:grpSpPr>
      <p:sp>
        <p:nvSpPr>
          <p:cNvPr id="117" name="Google Shape;117;p5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5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9" name="Google Shape;119;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
        <p:cNvGrpSpPr/>
        <p:nvPr/>
      </p:nvGrpSpPr>
      <p:grpSpPr>
        <a:xfrm>
          <a:off x="0" y="0"/>
          <a:ext cx="0" cy="0"/>
          <a:chOff x="0" y="0"/>
          <a:chExt cx="0" cy="0"/>
        </a:xfrm>
      </p:grpSpPr>
      <p:sp>
        <p:nvSpPr>
          <p:cNvPr id="30" name="Google Shape;30;p4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2" name="Google Shape;32;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42"/>
        <p:cNvGrpSpPr/>
        <p:nvPr/>
      </p:nvGrpSpPr>
      <p:grpSpPr>
        <a:xfrm>
          <a:off x="0" y="0"/>
          <a:ext cx="0" cy="0"/>
          <a:chOff x="0" y="0"/>
          <a:chExt cx="0" cy="0"/>
        </a:xfrm>
      </p:grpSpPr>
      <p:sp>
        <p:nvSpPr>
          <p:cNvPr id="43" name="Google Shape;43;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8" name="Google Shape;48;p46"/>
          <p:cNvPicPr preferRelativeResize="0"/>
          <p:nvPr/>
        </p:nvPicPr>
        <p:blipFill rotWithShape="1">
          <a:blip r:embed="rId2">
            <a:alphaModFix/>
          </a:blip>
          <a:srcRect/>
          <a:stretch/>
        </p:blipFill>
        <p:spPr>
          <a:xfrm>
            <a:off x="-1" y="0"/>
            <a:ext cx="12202847"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49"/>
        <p:cNvGrpSpPr/>
        <p:nvPr/>
      </p:nvGrpSpPr>
      <p:grpSpPr>
        <a:xfrm>
          <a:off x="0" y="0"/>
          <a:ext cx="0" cy="0"/>
          <a:chOff x="0" y="0"/>
          <a:chExt cx="0" cy="0"/>
        </a:xfrm>
      </p:grpSpPr>
      <p:sp>
        <p:nvSpPr>
          <p:cNvPr id="50" name="Google Shape;50;p4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2" name="Google Shape;52;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5" name="Google Shape;55;p47"/>
          <p:cNvPicPr preferRelativeResize="0"/>
          <p:nvPr/>
        </p:nvPicPr>
        <p:blipFill rotWithShape="1">
          <a:blip r:embed="rId2">
            <a:alphaModFix/>
          </a:blip>
          <a:srcRect/>
          <a:stretch/>
        </p:blipFill>
        <p:spPr>
          <a:xfrm>
            <a:off x="-1" y="0"/>
            <a:ext cx="12202847"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56"/>
        <p:cNvGrpSpPr/>
        <p:nvPr/>
      </p:nvGrpSpPr>
      <p:grpSpPr>
        <a:xfrm>
          <a:off x="0" y="0"/>
          <a:ext cx="0" cy="0"/>
          <a:chOff x="0" y="0"/>
          <a:chExt cx="0" cy="0"/>
        </a:xfrm>
      </p:grpSpPr>
      <p:sp>
        <p:nvSpPr>
          <p:cNvPr id="57" name="Google Shape;57;p5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5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9" name="Google Shape;59;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62" name="Google Shape;62;p56"/>
          <p:cNvPicPr preferRelativeResize="0"/>
          <p:nvPr/>
        </p:nvPicPr>
        <p:blipFill rotWithShape="1">
          <a:blip r:embed="rId2">
            <a:alphaModFix/>
          </a:blip>
          <a:srcRect/>
          <a:stretch/>
        </p:blipFill>
        <p:spPr>
          <a:xfrm>
            <a:off x="0" y="0"/>
            <a:ext cx="12192000" cy="687628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3"/>
        <p:cNvGrpSpPr/>
        <p:nvPr/>
      </p:nvGrpSpPr>
      <p:grpSpPr>
        <a:xfrm>
          <a:off x="0" y="0"/>
          <a:ext cx="0" cy="0"/>
          <a:chOff x="0" y="0"/>
          <a:chExt cx="0" cy="0"/>
        </a:xfrm>
      </p:grpSpPr>
      <p:sp>
        <p:nvSpPr>
          <p:cNvPr id="64" name="Google Shape;64;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6"/>
        <p:cNvGrpSpPr/>
        <p:nvPr/>
      </p:nvGrpSpPr>
      <p:grpSpPr>
        <a:xfrm>
          <a:off x="0" y="0"/>
          <a:ext cx="0" cy="0"/>
          <a:chOff x="0" y="0"/>
          <a:chExt cx="0" cy="0"/>
        </a:xfrm>
      </p:grpSpPr>
      <p:sp>
        <p:nvSpPr>
          <p:cNvPr id="77" name="Google Shape;77;p4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4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9" name="Google Shape;79;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2"/>
        <p:cNvGrpSpPr/>
        <p:nvPr/>
      </p:nvGrpSpPr>
      <p:grpSpPr>
        <a:xfrm>
          <a:off x="0" y="0"/>
          <a:ext cx="0" cy="0"/>
          <a:chOff x="0" y="0"/>
          <a:chExt cx="0" cy="0"/>
        </a:xfrm>
      </p:grpSpPr>
      <p:sp>
        <p:nvSpPr>
          <p:cNvPr id="83" name="Google Shape;83;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5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88" name="Google Shape;88;p50"/>
          <p:cNvPicPr preferRelativeResize="0"/>
          <p:nvPr/>
        </p:nvPicPr>
        <p:blipFill rotWithShape="1">
          <a:blip r:embed="rId2">
            <a:alphaModFix/>
          </a:blip>
          <a:srcRect/>
          <a:stretch/>
        </p:blipFill>
        <p:spPr>
          <a:xfrm>
            <a:off x="-1" y="3048"/>
            <a:ext cx="12197423" cy="685495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1_Custom Layout">
  <p:cSld name="1_Custom Layout">
    <p:spTree>
      <p:nvGrpSpPr>
        <p:cNvPr id="1" name="Shape 89"/>
        <p:cNvGrpSpPr/>
        <p:nvPr/>
      </p:nvGrpSpPr>
      <p:grpSpPr>
        <a:xfrm>
          <a:off x="0" y="0"/>
          <a:ext cx="0" cy="0"/>
          <a:chOff x="0" y="0"/>
          <a:chExt cx="0" cy="0"/>
        </a:xfrm>
      </p:grpSpPr>
      <p:sp>
        <p:nvSpPr>
          <p:cNvPr id="90" name="Google Shape;90;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94" name="Google Shape;94;p51"/>
          <p:cNvPicPr preferRelativeResize="0"/>
          <p:nvPr/>
        </p:nvPicPr>
        <p:blipFill rotWithShape="1">
          <a:blip r:embed="rId2">
            <a:alphaModFix/>
          </a:blip>
          <a:srcRect/>
          <a:stretch/>
        </p:blipFill>
        <p:spPr>
          <a:xfrm>
            <a:off x="0" y="0"/>
            <a:ext cx="12192000" cy="687628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9.xml"/><Relationship Id="rId7" Type="http://schemas.openxmlformats.org/officeDocument/2006/relationships/image" Target="../media/image3.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4.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2" name="Google Shape;1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pic>
        <p:nvPicPr>
          <p:cNvPr id="13" name="Google Shape;13;p41"/>
          <p:cNvPicPr preferRelativeResize="0"/>
          <p:nvPr/>
        </p:nvPicPr>
        <p:blipFill rotWithShape="1">
          <a:blip r:embed="rId3">
            <a:alphaModFix/>
          </a:blip>
          <a:srcRect/>
          <a:stretch/>
        </p:blipFill>
        <p:spPr>
          <a:xfrm>
            <a:off x="1318219" y="311289"/>
            <a:ext cx="2960556" cy="608790"/>
          </a:xfrm>
          <a:prstGeom prst="rect">
            <a:avLst/>
          </a:prstGeom>
          <a:noFill/>
          <a:ln>
            <a:noFill/>
          </a:ln>
        </p:spPr>
      </p:pic>
      <p:pic>
        <p:nvPicPr>
          <p:cNvPr id="14" name="Google Shape;14;p41"/>
          <p:cNvPicPr preferRelativeResize="0"/>
          <p:nvPr/>
        </p:nvPicPr>
        <p:blipFill rotWithShape="1">
          <a:blip r:embed="rId4">
            <a:alphaModFix/>
          </a:blip>
          <a:srcRect/>
          <a:stretch/>
        </p:blipFill>
        <p:spPr>
          <a:xfrm>
            <a:off x="0" y="6096"/>
            <a:ext cx="12192001" cy="685190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7" name="Google Shape;27;p43"/>
          <p:cNvPicPr preferRelativeResize="0"/>
          <p:nvPr/>
        </p:nvPicPr>
        <p:blipFill rotWithShape="1">
          <a:blip r:embed="rId3">
            <a:alphaModFix/>
          </a:blip>
          <a:srcRect/>
          <a:stretch/>
        </p:blipFill>
        <p:spPr>
          <a:xfrm>
            <a:off x="10736841" y="228599"/>
            <a:ext cx="999633" cy="540342"/>
          </a:xfrm>
          <a:prstGeom prst="rect">
            <a:avLst/>
          </a:prstGeom>
          <a:noFill/>
          <a:ln>
            <a:noFill/>
          </a:ln>
        </p:spPr>
      </p:pic>
      <p:pic>
        <p:nvPicPr>
          <p:cNvPr id="28" name="Google Shape;28;p43"/>
          <p:cNvPicPr preferRelativeResize="0"/>
          <p:nvPr/>
        </p:nvPicPr>
        <p:blipFill rotWithShape="1">
          <a:blip r:embed="rId4">
            <a:alphaModFix/>
          </a:blip>
          <a:srcRect/>
          <a:stretch/>
        </p:blipFill>
        <p:spPr>
          <a:xfrm>
            <a:off x="-1" y="0"/>
            <a:ext cx="12202847"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
        <p:cNvGrpSpPr/>
        <p:nvPr/>
      </p:nvGrpSpPr>
      <p:grpSpPr>
        <a:xfrm>
          <a:off x="0" y="0"/>
          <a:ext cx="0" cy="0"/>
          <a:chOff x="0" y="0"/>
          <a:chExt cx="0" cy="0"/>
        </a:xfrm>
      </p:grpSpPr>
      <p:sp>
        <p:nvSpPr>
          <p:cNvPr id="36" name="Google Shape;36;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7" name="Google Shape;37;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1" name="Google Shape;41;p45"/>
          <p:cNvPicPr preferRelativeResize="0"/>
          <p:nvPr/>
        </p:nvPicPr>
        <p:blipFill rotWithShape="1">
          <a:blip r:embed="rId6">
            <a:alphaModFix/>
          </a:blip>
          <a:srcRect/>
          <a:stretch/>
        </p:blipFill>
        <p:spPr>
          <a:xfrm>
            <a:off x="0" y="-9144"/>
            <a:ext cx="12192001" cy="687628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
        <p:cNvGrpSpPr/>
        <p:nvPr/>
      </p:nvGrpSpPr>
      <p:grpSpPr>
        <a:xfrm>
          <a:off x="0" y="0"/>
          <a:ext cx="0" cy="0"/>
          <a:chOff x="0" y="0"/>
          <a:chExt cx="0" cy="0"/>
        </a:xfrm>
      </p:grpSpPr>
      <p:sp>
        <p:nvSpPr>
          <p:cNvPr id="69" name="Google Shape;69;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0" name="Google Shape;70;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Google Shape;71;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74" name="Google Shape;74;p48"/>
          <p:cNvPicPr preferRelativeResize="0"/>
          <p:nvPr/>
        </p:nvPicPr>
        <p:blipFill rotWithShape="1">
          <a:blip r:embed="rId7">
            <a:alphaModFix/>
          </a:blip>
          <a:srcRect/>
          <a:stretch/>
        </p:blipFill>
        <p:spPr>
          <a:xfrm>
            <a:off x="10736841" y="228599"/>
            <a:ext cx="999633" cy="540342"/>
          </a:xfrm>
          <a:prstGeom prst="rect">
            <a:avLst/>
          </a:prstGeom>
          <a:noFill/>
          <a:ln>
            <a:noFill/>
          </a:ln>
        </p:spPr>
      </p:pic>
      <p:pic>
        <p:nvPicPr>
          <p:cNvPr id="75" name="Google Shape;75;p48"/>
          <p:cNvPicPr preferRelativeResize="0"/>
          <p:nvPr/>
        </p:nvPicPr>
        <p:blipFill rotWithShape="1">
          <a:blip r:embed="rId8">
            <a:alphaModFix/>
          </a:blip>
          <a:srcRect/>
          <a:stretch/>
        </p:blipFill>
        <p:spPr>
          <a:xfrm>
            <a:off x="-10847" y="0"/>
            <a:ext cx="12202847"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
        <p:cNvGrpSpPr/>
        <p:nvPr/>
      </p:nvGrpSpPr>
      <p:grpSpPr>
        <a:xfrm>
          <a:off x="0" y="0"/>
          <a:ext cx="0" cy="0"/>
          <a:chOff x="0" y="0"/>
          <a:chExt cx="0" cy="0"/>
        </a:xfrm>
      </p:grpSpPr>
      <p:sp>
        <p:nvSpPr>
          <p:cNvPr id="110" name="Google Shape;110;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1" name="Google Shape;111;p5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2" name="Google Shape;112;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3" name="Google Shape;113;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15" name="Google Shape;115;p52"/>
          <p:cNvPicPr preferRelativeResize="0"/>
          <p:nvPr/>
        </p:nvPicPr>
        <p:blipFill rotWithShape="1">
          <a:blip r:embed="rId3">
            <a:alphaModFix/>
          </a:blip>
          <a:srcRect/>
          <a:stretch/>
        </p:blipFill>
        <p:spPr>
          <a:xfrm>
            <a:off x="0" y="0"/>
            <a:ext cx="12257808" cy="688888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15.xm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16.xml"/><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17.xml"/><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18.xm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comments" Target="../comments/comment19.xml"/><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comments" Target="../comments/comment20.xm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comments" Target="../comments/comment21.xml"/><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
          <p:cNvSpPr/>
          <p:nvPr/>
        </p:nvSpPr>
        <p:spPr>
          <a:xfrm>
            <a:off x="4307178" y="2579513"/>
            <a:ext cx="287093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Helvetica Neue"/>
                <a:ea typeface="Helvetica Neue"/>
                <a:cs typeface="Helvetica Neue"/>
                <a:sym typeface="Helvetica Neue"/>
              </a:rPr>
              <a:t>ABC 様向け</a:t>
            </a:r>
            <a:endParaRPr sz="2400" b="0" i="0" u="none" strike="noStrike" cap="none">
              <a:solidFill>
                <a:schemeClr val="lt1"/>
              </a:solidFill>
              <a:latin typeface="Helvetica Neue"/>
              <a:ea typeface="Helvetica Neue"/>
              <a:cs typeface="Helvetica Neue"/>
              <a:sym typeface="Helvetica Neue"/>
            </a:endParaRPr>
          </a:p>
        </p:txBody>
      </p:sp>
      <p:sp>
        <p:nvSpPr>
          <p:cNvPr id="128" name="Google Shape;128;p1"/>
          <p:cNvSpPr/>
          <p:nvPr/>
        </p:nvSpPr>
        <p:spPr>
          <a:xfrm>
            <a:off x="2737436" y="3137078"/>
            <a:ext cx="601041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chemeClr val="lt1"/>
                </a:solidFill>
                <a:latin typeface="Helvetica Neue"/>
                <a:ea typeface="Helvetica Neue"/>
                <a:cs typeface="Helvetica Neue"/>
                <a:sym typeface="Helvetica Neue"/>
              </a:rPr>
              <a:t>TEMPLATE PROPOSAL</a:t>
            </a:r>
            <a:endParaRPr sz="1400" b="0" i="0" u="none" strike="noStrike" cap="none">
              <a:solidFill>
                <a:srgbClr val="000000"/>
              </a:solidFill>
              <a:latin typeface="Arial"/>
              <a:ea typeface="Arial"/>
              <a:cs typeface="Arial"/>
              <a:sym typeface="Arial"/>
            </a:endParaRPr>
          </a:p>
        </p:txBody>
      </p:sp>
      <p:sp>
        <p:nvSpPr>
          <p:cNvPr id="129" name="Google Shape;129;p1"/>
          <p:cNvSpPr/>
          <p:nvPr/>
        </p:nvSpPr>
        <p:spPr>
          <a:xfrm>
            <a:off x="4540997" y="4648751"/>
            <a:ext cx="2403293"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a:ea typeface="Helvetica Neue"/>
                <a:cs typeface="Helvetica Neue"/>
                <a:sym typeface="Helvetica Neue"/>
              </a:rPr>
              <a:t>2021年03月19日</a:t>
            </a:r>
            <a:endParaRPr sz="1400" b="0" i="0" u="none" strike="noStrike" cap="none">
              <a:solidFill>
                <a:srgbClr val="000000"/>
              </a:solidFill>
              <a:latin typeface="Arial"/>
              <a:ea typeface="Arial"/>
              <a:cs typeface="Arial"/>
              <a:sym typeface="Arial"/>
            </a:endParaRPr>
          </a:p>
        </p:txBody>
      </p:sp>
      <p:sp>
        <p:nvSpPr>
          <p:cNvPr id="5" name="Google Shape;130;p1">
            <a:extLst>
              <a:ext uri="{FF2B5EF4-FFF2-40B4-BE49-F238E27FC236}">
                <a16:creationId xmlns:a16="http://schemas.microsoft.com/office/drawing/2014/main" id="{C110EC18-7C70-4B66-9EDC-D14D5077F035}"/>
              </a:ext>
            </a:extLst>
          </p:cNvPr>
          <p:cNvSpPr/>
          <p:nvPr/>
        </p:nvSpPr>
        <p:spPr>
          <a:xfrm>
            <a:off x="4707922" y="3844964"/>
            <a:ext cx="2403293" cy="369291"/>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800"/>
              <a:buFont typeface="Arial"/>
              <a:buNone/>
            </a:pPr>
            <a:r>
              <a:rPr lang="en-US" altLang="ja-JP" sz="1800" b="0" i="0" u="none" strike="noStrike" cap="none" dirty="0">
                <a:solidFill>
                  <a:schemeClr val="lt1"/>
                </a:solidFill>
                <a:latin typeface="Helvetica Neue"/>
                <a:ea typeface="Helvetica Neue"/>
                <a:cs typeface="Helvetica Neue"/>
                <a:sym typeface="Helvetica Neue"/>
              </a:rPr>
              <a:t>Version</a:t>
            </a:r>
            <a:r>
              <a:rPr lang="en-US" altLang="ja-JP" sz="1800" dirty="0">
                <a:solidFill>
                  <a:schemeClr val="lt1"/>
                </a:solidFill>
                <a:latin typeface="Helvetica Neue"/>
                <a:ea typeface="Helvetica Neue"/>
                <a:cs typeface="Helvetica Neue"/>
                <a:sym typeface="Helvetica Neue"/>
              </a:rPr>
              <a:t>: </a:t>
            </a:r>
            <a:r>
              <a:rPr lang="en-US" altLang="ja-JP" sz="1800" dirty="0" err="1">
                <a:solidFill>
                  <a:schemeClr val="lt1"/>
                </a:solidFill>
                <a:latin typeface="Helvetica Neue"/>
                <a:ea typeface="Helvetica Neue"/>
                <a:cs typeface="Helvetica Neue"/>
                <a:sym typeface="Helvetica Neue"/>
              </a:rPr>
              <a:t>x.x</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0"/>
          <p:cNvSpPr/>
          <p:nvPr/>
        </p:nvSpPr>
        <p:spPr>
          <a:xfrm>
            <a:off x="1460500" y="3237157"/>
            <a:ext cx="2565400" cy="1054100"/>
          </a:xfrm>
          <a:prstGeom prst="rect">
            <a:avLst/>
          </a:prstGeom>
          <a:solidFill>
            <a:srgbClr val="F3682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1" name="Google Shape;241;p10"/>
          <p:cNvSpPr txBox="1"/>
          <p:nvPr/>
        </p:nvSpPr>
        <p:spPr>
          <a:xfrm>
            <a:off x="1968500" y="3458884"/>
            <a:ext cx="154940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Helvetica Neue"/>
                <a:ea typeface="Helvetica Neue"/>
                <a:cs typeface="Helvetica Neue"/>
                <a:sym typeface="Helvetica Neue"/>
              </a:rPr>
              <a:t>PROPOSAL SUMMARY</a:t>
            </a:r>
            <a:endParaRPr sz="1400" b="0" i="0" u="none" strike="noStrike" cap="none">
              <a:solidFill>
                <a:srgbClr val="000000"/>
              </a:solidFill>
              <a:latin typeface="Arial"/>
              <a:ea typeface="Arial"/>
              <a:cs typeface="Arial"/>
              <a:sym typeface="Arial"/>
            </a:endParaRPr>
          </a:p>
        </p:txBody>
      </p:sp>
      <p:cxnSp>
        <p:nvCxnSpPr>
          <p:cNvPr id="242" name="Google Shape;242;p10"/>
          <p:cNvCxnSpPr/>
          <p:nvPr/>
        </p:nvCxnSpPr>
        <p:spPr>
          <a:xfrm>
            <a:off x="4623204" y="2065030"/>
            <a:ext cx="1735729" cy="0"/>
          </a:xfrm>
          <a:prstGeom prst="straightConnector1">
            <a:avLst/>
          </a:prstGeom>
          <a:noFill/>
          <a:ln w="57150" cap="flat" cmpd="sng">
            <a:solidFill>
              <a:srgbClr val="F36829"/>
            </a:solidFill>
            <a:prstDash val="solid"/>
            <a:miter lim="800000"/>
            <a:headEnd type="none" w="sm" len="sm"/>
            <a:tailEnd type="none" w="sm" len="sm"/>
          </a:ln>
        </p:spPr>
      </p:cxnSp>
      <p:cxnSp>
        <p:nvCxnSpPr>
          <p:cNvPr id="243" name="Google Shape;243;p10"/>
          <p:cNvCxnSpPr/>
          <p:nvPr/>
        </p:nvCxnSpPr>
        <p:spPr>
          <a:xfrm>
            <a:off x="4623204" y="2903230"/>
            <a:ext cx="1735729" cy="0"/>
          </a:xfrm>
          <a:prstGeom prst="straightConnector1">
            <a:avLst/>
          </a:prstGeom>
          <a:noFill/>
          <a:ln w="57150" cap="flat" cmpd="sng">
            <a:solidFill>
              <a:srgbClr val="F36829"/>
            </a:solidFill>
            <a:prstDash val="solid"/>
            <a:miter lim="800000"/>
            <a:headEnd type="none" w="sm" len="sm"/>
            <a:tailEnd type="none" w="sm" len="sm"/>
          </a:ln>
        </p:spPr>
      </p:cxnSp>
      <p:cxnSp>
        <p:nvCxnSpPr>
          <p:cNvPr id="244" name="Google Shape;244;p10"/>
          <p:cNvCxnSpPr/>
          <p:nvPr/>
        </p:nvCxnSpPr>
        <p:spPr>
          <a:xfrm>
            <a:off x="4623204" y="3782050"/>
            <a:ext cx="1735729" cy="0"/>
          </a:xfrm>
          <a:prstGeom prst="straightConnector1">
            <a:avLst/>
          </a:prstGeom>
          <a:noFill/>
          <a:ln w="57150" cap="flat" cmpd="sng">
            <a:solidFill>
              <a:srgbClr val="F36829"/>
            </a:solidFill>
            <a:prstDash val="solid"/>
            <a:miter lim="800000"/>
            <a:headEnd type="none" w="sm" len="sm"/>
            <a:tailEnd type="none" w="sm" len="sm"/>
          </a:ln>
        </p:spPr>
      </p:cxnSp>
      <p:cxnSp>
        <p:nvCxnSpPr>
          <p:cNvPr id="245" name="Google Shape;245;p10"/>
          <p:cNvCxnSpPr/>
          <p:nvPr/>
        </p:nvCxnSpPr>
        <p:spPr>
          <a:xfrm>
            <a:off x="4623204" y="4630430"/>
            <a:ext cx="1735729" cy="0"/>
          </a:xfrm>
          <a:prstGeom prst="straightConnector1">
            <a:avLst/>
          </a:prstGeom>
          <a:noFill/>
          <a:ln w="57150" cap="flat" cmpd="sng">
            <a:solidFill>
              <a:srgbClr val="F36829"/>
            </a:solidFill>
            <a:prstDash val="solid"/>
            <a:miter lim="800000"/>
            <a:headEnd type="none" w="sm" len="sm"/>
            <a:tailEnd type="none" w="sm" len="sm"/>
          </a:ln>
        </p:spPr>
      </p:cxnSp>
      <p:cxnSp>
        <p:nvCxnSpPr>
          <p:cNvPr id="246" name="Google Shape;246;p10"/>
          <p:cNvCxnSpPr/>
          <p:nvPr/>
        </p:nvCxnSpPr>
        <p:spPr>
          <a:xfrm>
            <a:off x="4623204" y="5532130"/>
            <a:ext cx="1735729" cy="0"/>
          </a:xfrm>
          <a:prstGeom prst="straightConnector1">
            <a:avLst/>
          </a:prstGeom>
          <a:noFill/>
          <a:ln w="57150" cap="flat" cmpd="sng">
            <a:solidFill>
              <a:srgbClr val="F36829"/>
            </a:solidFill>
            <a:prstDash val="solid"/>
            <a:miter lim="800000"/>
            <a:headEnd type="none" w="sm" len="sm"/>
            <a:tailEnd type="none" w="sm" len="sm"/>
          </a:ln>
        </p:spPr>
      </p:cxnSp>
      <p:sp>
        <p:nvSpPr>
          <p:cNvPr id="247" name="Google Shape;247;p10"/>
          <p:cNvSpPr txBox="1"/>
          <p:nvPr/>
        </p:nvSpPr>
        <p:spPr>
          <a:xfrm>
            <a:off x="6527798" y="1824335"/>
            <a:ext cx="524399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AEABAB"/>
                </a:solidFill>
                <a:latin typeface="Helvetica Neue Light"/>
                <a:ea typeface="Helvetica Neue Light"/>
                <a:cs typeface="Helvetica Neue Light"/>
                <a:sym typeface="Helvetica Neue Light"/>
              </a:rPr>
              <a:t>01　Project/Current status/ Overview</a:t>
            </a:r>
            <a:endParaRPr sz="2400" b="0" i="0" u="none" strike="noStrike" cap="none">
              <a:solidFill>
                <a:srgbClr val="AEABAB"/>
              </a:solidFill>
              <a:latin typeface="Helvetica Neue Light"/>
              <a:ea typeface="Helvetica Neue Light"/>
              <a:cs typeface="Helvetica Neue Light"/>
              <a:sym typeface="Helvetica Neue Light"/>
            </a:endParaRPr>
          </a:p>
        </p:txBody>
      </p:sp>
      <p:sp>
        <p:nvSpPr>
          <p:cNvPr id="248" name="Google Shape;248;p10"/>
          <p:cNvSpPr txBox="1"/>
          <p:nvPr/>
        </p:nvSpPr>
        <p:spPr>
          <a:xfrm>
            <a:off x="6527799" y="2675235"/>
            <a:ext cx="45249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AEABAB"/>
                </a:solidFill>
                <a:latin typeface="Helvetica Neue Light"/>
                <a:ea typeface="Helvetica Neue Light"/>
                <a:cs typeface="Helvetica Neue Light"/>
                <a:sym typeface="Helvetica Neue Light"/>
              </a:rPr>
              <a:t>02　Purpose of proposal　　</a:t>
            </a:r>
            <a:endParaRPr sz="2400" b="0" i="0" u="none" strike="noStrike" cap="none">
              <a:solidFill>
                <a:srgbClr val="AEABAB"/>
              </a:solidFill>
              <a:latin typeface="Helvetica Neue Light"/>
              <a:ea typeface="Helvetica Neue Light"/>
              <a:cs typeface="Helvetica Neue Light"/>
              <a:sym typeface="Helvetica Neue Light"/>
            </a:endParaRPr>
          </a:p>
        </p:txBody>
      </p:sp>
      <p:sp>
        <p:nvSpPr>
          <p:cNvPr id="249" name="Google Shape;249;p10"/>
          <p:cNvSpPr txBox="1"/>
          <p:nvPr/>
        </p:nvSpPr>
        <p:spPr>
          <a:xfrm>
            <a:off x="6527799" y="3526135"/>
            <a:ext cx="524399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AEABAB"/>
                </a:solidFill>
                <a:latin typeface="Helvetica Neue Light"/>
                <a:ea typeface="Helvetica Neue Light"/>
                <a:cs typeface="Helvetica Neue Light"/>
                <a:sym typeface="Helvetica Neue Light"/>
              </a:rPr>
              <a:t>03　Solution overview (Optional)</a:t>
            </a:r>
            <a:endParaRPr sz="1400" b="0" i="0" u="none" strike="noStrike" cap="none">
              <a:solidFill>
                <a:srgbClr val="000000"/>
              </a:solidFill>
              <a:latin typeface="Arial"/>
              <a:ea typeface="Arial"/>
              <a:cs typeface="Arial"/>
              <a:sym typeface="Arial"/>
            </a:endParaRPr>
          </a:p>
        </p:txBody>
      </p:sp>
      <p:sp>
        <p:nvSpPr>
          <p:cNvPr id="250" name="Google Shape;250;p10"/>
          <p:cNvSpPr txBox="1"/>
          <p:nvPr/>
        </p:nvSpPr>
        <p:spPr>
          <a:xfrm>
            <a:off x="6527799" y="4389735"/>
            <a:ext cx="6985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AEABAB"/>
                </a:solidFill>
                <a:latin typeface="Helvetica Neue Light"/>
                <a:ea typeface="Helvetica Neue Light"/>
                <a:cs typeface="Helvetica Neue Light"/>
                <a:sym typeface="Helvetica Neue Light"/>
              </a:rPr>
              <a:t>04</a:t>
            </a:r>
            <a:endParaRPr sz="1400" b="0" i="0" u="none" strike="noStrike" cap="none">
              <a:solidFill>
                <a:srgbClr val="000000"/>
              </a:solidFill>
              <a:latin typeface="Arial"/>
              <a:ea typeface="Arial"/>
              <a:cs typeface="Arial"/>
              <a:sym typeface="Arial"/>
            </a:endParaRPr>
          </a:p>
        </p:txBody>
      </p:sp>
      <p:sp>
        <p:nvSpPr>
          <p:cNvPr id="251" name="Google Shape;251;p10"/>
          <p:cNvSpPr txBox="1"/>
          <p:nvPr/>
        </p:nvSpPr>
        <p:spPr>
          <a:xfrm>
            <a:off x="6527799" y="5304135"/>
            <a:ext cx="6985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AEABAB"/>
                </a:solidFill>
                <a:latin typeface="Helvetica Neue Light"/>
                <a:ea typeface="Helvetica Neue Light"/>
                <a:cs typeface="Helvetica Neue Light"/>
                <a:sym typeface="Helvetica Neue Light"/>
              </a:rPr>
              <a:t>05</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1"/>
          <p:cNvSpPr/>
          <p:nvPr/>
        </p:nvSpPr>
        <p:spPr>
          <a:xfrm>
            <a:off x="11273035" y="6488668"/>
            <a:ext cx="4411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Light"/>
                <a:ea typeface="Helvetica Neue Light"/>
                <a:cs typeface="Helvetica Neue Light"/>
                <a:sym typeface="Helvetica Neue Light"/>
              </a:rPr>
              <a:t>05</a:t>
            </a:r>
            <a:endParaRPr sz="1400" b="0" i="0" u="none" strike="noStrike" cap="none">
              <a:solidFill>
                <a:srgbClr val="000000"/>
              </a:solidFill>
              <a:latin typeface="Arial"/>
              <a:ea typeface="Arial"/>
              <a:cs typeface="Arial"/>
              <a:sym typeface="Arial"/>
            </a:endParaRPr>
          </a:p>
        </p:txBody>
      </p:sp>
      <p:sp>
        <p:nvSpPr>
          <p:cNvPr id="257" name="Google Shape;257;p11"/>
          <p:cNvSpPr/>
          <p:nvPr/>
        </p:nvSpPr>
        <p:spPr>
          <a:xfrm>
            <a:off x="855379" y="329684"/>
            <a:ext cx="391164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a:ea typeface="Helvetica Neue"/>
                <a:cs typeface="Helvetica Neue"/>
                <a:sym typeface="Helvetica Neue"/>
              </a:rPr>
              <a:t>01　Project/Current status/ Overview</a:t>
            </a:r>
            <a:endParaRPr sz="1400" b="0" i="0" u="none" strike="noStrike" cap="none">
              <a:solidFill>
                <a:srgbClr val="000000"/>
              </a:solidFill>
              <a:latin typeface="Arial"/>
              <a:ea typeface="Arial"/>
              <a:cs typeface="Arial"/>
              <a:sym typeface="Arial"/>
            </a:endParaRPr>
          </a:p>
        </p:txBody>
      </p:sp>
      <p:sp>
        <p:nvSpPr>
          <p:cNvPr id="258" name="Google Shape;258;p11"/>
          <p:cNvSpPr txBox="1"/>
          <p:nvPr/>
        </p:nvSpPr>
        <p:spPr>
          <a:xfrm>
            <a:off x="2851271" y="6519445"/>
            <a:ext cx="419686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Helvetica Neue Light"/>
                <a:ea typeface="Helvetica Neue Light"/>
                <a:cs typeface="Helvetica Neue Light"/>
                <a:sym typeface="Helvetica Neue Light"/>
              </a:rPr>
              <a:t>Copyright © 2021 VTI All rights reserved</a:t>
            </a:r>
            <a:endParaRPr sz="1400" b="0" i="0" u="none" strike="noStrike" cap="none">
              <a:solidFill>
                <a:srgbClr val="000000"/>
              </a:solidFill>
              <a:latin typeface="Arial"/>
              <a:ea typeface="Arial"/>
              <a:cs typeface="Arial"/>
              <a:sym typeface="Arial"/>
            </a:endParaRPr>
          </a:p>
        </p:txBody>
      </p:sp>
      <p:sp>
        <p:nvSpPr>
          <p:cNvPr id="259" name="Google Shape;259;p11"/>
          <p:cNvSpPr txBox="1"/>
          <p:nvPr/>
        </p:nvSpPr>
        <p:spPr>
          <a:xfrm>
            <a:off x="2950590" y="949910"/>
            <a:ext cx="888334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Example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2"/>
          <p:cNvSpPr/>
          <p:nvPr/>
        </p:nvSpPr>
        <p:spPr>
          <a:xfrm>
            <a:off x="11273035" y="6488668"/>
            <a:ext cx="4411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Light"/>
                <a:ea typeface="Helvetica Neue Light"/>
                <a:cs typeface="Helvetica Neue Light"/>
                <a:sym typeface="Helvetica Neue Light"/>
              </a:rPr>
              <a:t>04</a:t>
            </a:r>
            <a:endParaRPr sz="1400" b="0" i="0" u="none" strike="noStrike" cap="none">
              <a:solidFill>
                <a:srgbClr val="000000"/>
              </a:solidFill>
              <a:latin typeface="Arial"/>
              <a:ea typeface="Arial"/>
              <a:cs typeface="Arial"/>
              <a:sym typeface="Arial"/>
            </a:endParaRPr>
          </a:p>
        </p:txBody>
      </p:sp>
      <p:sp>
        <p:nvSpPr>
          <p:cNvPr id="265" name="Google Shape;265;p12"/>
          <p:cNvSpPr/>
          <p:nvPr/>
        </p:nvSpPr>
        <p:spPr>
          <a:xfrm>
            <a:off x="855379" y="329684"/>
            <a:ext cx="315182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a:ea typeface="Helvetica Neue"/>
                <a:cs typeface="Helvetica Neue"/>
                <a:sym typeface="Helvetica Neue"/>
              </a:rPr>
              <a:t>02　Purpose of proposal　　</a:t>
            </a:r>
            <a:endParaRPr sz="1400" b="0" i="0" u="none" strike="noStrike" cap="none">
              <a:solidFill>
                <a:srgbClr val="000000"/>
              </a:solidFill>
              <a:latin typeface="Arial"/>
              <a:ea typeface="Arial"/>
              <a:cs typeface="Arial"/>
              <a:sym typeface="Arial"/>
            </a:endParaRPr>
          </a:p>
        </p:txBody>
      </p:sp>
      <p:sp>
        <p:nvSpPr>
          <p:cNvPr id="266" name="Google Shape;266;p12"/>
          <p:cNvSpPr txBox="1"/>
          <p:nvPr/>
        </p:nvSpPr>
        <p:spPr>
          <a:xfrm>
            <a:off x="2851271" y="6519445"/>
            <a:ext cx="419686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Helvetica Neue Light"/>
                <a:ea typeface="Helvetica Neue Light"/>
                <a:cs typeface="Helvetica Neue Light"/>
                <a:sym typeface="Helvetica Neue Light"/>
              </a:rPr>
              <a:t>Copyright © 2021 VTI All rights reserved</a:t>
            </a:r>
            <a:endParaRPr sz="1400" b="0" i="0" u="none" strike="noStrike" cap="none">
              <a:solidFill>
                <a:srgbClr val="000000"/>
              </a:solidFill>
              <a:latin typeface="Arial"/>
              <a:ea typeface="Arial"/>
              <a:cs typeface="Arial"/>
              <a:sym typeface="Arial"/>
            </a:endParaRPr>
          </a:p>
        </p:txBody>
      </p:sp>
      <p:sp>
        <p:nvSpPr>
          <p:cNvPr id="267" name="Google Shape;267;p12"/>
          <p:cNvSpPr txBox="1"/>
          <p:nvPr/>
        </p:nvSpPr>
        <p:spPr>
          <a:xfrm>
            <a:off x="656948" y="949911"/>
            <a:ext cx="111769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Example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3"/>
          <p:cNvSpPr/>
          <p:nvPr/>
        </p:nvSpPr>
        <p:spPr>
          <a:xfrm>
            <a:off x="11273035" y="6488668"/>
            <a:ext cx="4411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Light"/>
                <a:ea typeface="Helvetica Neue Light"/>
                <a:cs typeface="Helvetica Neue Light"/>
                <a:sym typeface="Helvetica Neue Light"/>
              </a:rPr>
              <a:t>04</a:t>
            </a:r>
            <a:endParaRPr sz="1400" b="0" i="0" u="none" strike="noStrike" cap="none">
              <a:solidFill>
                <a:srgbClr val="000000"/>
              </a:solidFill>
              <a:latin typeface="Arial"/>
              <a:ea typeface="Arial"/>
              <a:cs typeface="Arial"/>
              <a:sym typeface="Arial"/>
            </a:endParaRPr>
          </a:p>
        </p:txBody>
      </p:sp>
      <p:sp>
        <p:nvSpPr>
          <p:cNvPr id="273" name="Google Shape;273;p13"/>
          <p:cNvSpPr/>
          <p:nvPr/>
        </p:nvSpPr>
        <p:spPr>
          <a:xfrm>
            <a:off x="855379" y="329684"/>
            <a:ext cx="341952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a:ea typeface="Helvetica Neue"/>
                <a:cs typeface="Helvetica Neue"/>
                <a:sym typeface="Helvetica Neue"/>
              </a:rPr>
              <a:t>03　Solution overview (Optional)</a:t>
            </a:r>
            <a:endParaRPr sz="1400" b="0" i="0" u="none" strike="noStrike" cap="none">
              <a:solidFill>
                <a:srgbClr val="000000"/>
              </a:solidFill>
              <a:latin typeface="Arial"/>
              <a:ea typeface="Arial"/>
              <a:cs typeface="Arial"/>
              <a:sym typeface="Arial"/>
            </a:endParaRPr>
          </a:p>
        </p:txBody>
      </p:sp>
      <p:sp>
        <p:nvSpPr>
          <p:cNvPr id="274" name="Google Shape;274;p13"/>
          <p:cNvSpPr txBox="1"/>
          <p:nvPr/>
        </p:nvSpPr>
        <p:spPr>
          <a:xfrm>
            <a:off x="2851271" y="6519445"/>
            <a:ext cx="419686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Helvetica Neue Light"/>
                <a:ea typeface="Helvetica Neue Light"/>
                <a:cs typeface="Helvetica Neue Light"/>
                <a:sym typeface="Helvetica Neue Light"/>
              </a:rPr>
              <a:t>Copyright © 2021 VTI All rights reserved</a:t>
            </a:r>
            <a:endParaRPr sz="1400" b="0" i="0" u="none" strike="noStrike" cap="none">
              <a:solidFill>
                <a:srgbClr val="000000"/>
              </a:solidFill>
              <a:latin typeface="Arial"/>
              <a:ea typeface="Arial"/>
              <a:cs typeface="Arial"/>
              <a:sym typeface="Arial"/>
            </a:endParaRPr>
          </a:p>
        </p:txBody>
      </p:sp>
      <p:sp>
        <p:nvSpPr>
          <p:cNvPr id="275" name="Google Shape;275;p13"/>
          <p:cNvSpPr txBox="1"/>
          <p:nvPr/>
        </p:nvSpPr>
        <p:spPr>
          <a:xfrm>
            <a:off x="656948" y="949911"/>
            <a:ext cx="111769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Example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4"/>
          <p:cNvSpPr/>
          <p:nvPr/>
        </p:nvSpPr>
        <p:spPr>
          <a:xfrm>
            <a:off x="2199257" y="1458396"/>
            <a:ext cx="478733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Helvetica Neue Light"/>
                <a:ea typeface="Helvetica Neue Light"/>
                <a:cs typeface="Helvetica Neue Light"/>
                <a:sym typeface="Helvetica Neue Light"/>
              </a:rPr>
              <a:t>「XXXXSystem」 PROPOSE</a:t>
            </a:r>
            <a:endParaRPr sz="1400" b="0" i="0" u="none" strike="noStrike" cap="none">
              <a:solidFill>
                <a:srgbClr val="000000"/>
              </a:solidFill>
              <a:latin typeface="Arial"/>
              <a:ea typeface="Arial"/>
              <a:cs typeface="Arial"/>
              <a:sym typeface="Arial"/>
            </a:endParaRPr>
          </a:p>
        </p:txBody>
      </p:sp>
      <p:cxnSp>
        <p:nvCxnSpPr>
          <p:cNvPr id="281" name="Google Shape;281;p14"/>
          <p:cNvCxnSpPr/>
          <p:nvPr/>
        </p:nvCxnSpPr>
        <p:spPr>
          <a:xfrm>
            <a:off x="2328863" y="2043111"/>
            <a:ext cx="1042987" cy="0"/>
          </a:xfrm>
          <a:prstGeom prst="straightConnector1">
            <a:avLst/>
          </a:prstGeom>
          <a:noFill/>
          <a:ln w="9525" cap="flat" cmpd="sng">
            <a:solidFill>
              <a:schemeClr val="lt1"/>
            </a:solidFill>
            <a:prstDash val="solid"/>
            <a:miter lim="800000"/>
            <a:headEnd type="none" w="sm" len="sm"/>
            <a:tailEnd type="none" w="sm" len="sm"/>
          </a:ln>
        </p:spPr>
      </p:cxnSp>
      <p:sp>
        <p:nvSpPr>
          <p:cNvPr id="282" name="Google Shape;282;p14"/>
          <p:cNvSpPr/>
          <p:nvPr/>
        </p:nvSpPr>
        <p:spPr>
          <a:xfrm>
            <a:off x="3706179" y="2236045"/>
            <a:ext cx="541863" cy="492436"/>
          </a:xfrm>
          <a:prstGeom prst="rect">
            <a:avLst/>
          </a:prstGeom>
          <a:solidFill>
            <a:schemeClr val="lt1"/>
          </a:solid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r>
              <a:rPr lang="en-US" sz="2400" b="0" i="0" u="none" strike="noStrike" cap="none">
                <a:solidFill>
                  <a:schemeClr val="dk2"/>
                </a:solidFill>
                <a:latin typeface="Helvetica Neue Light"/>
                <a:ea typeface="Helvetica Neue Light"/>
                <a:cs typeface="Helvetica Neue Light"/>
                <a:sym typeface="Helvetica Neue Light"/>
              </a:rPr>
              <a:t>1</a:t>
            </a:r>
            <a:endParaRPr sz="1400" b="0" i="0" u="none" strike="noStrike" cap="none">
              <a:solidFill>
                <a:srgbClr val="000000"/>
              </a:solidFill>
              <a:latin typeface="Arial"/>
              <a:ea typeface="Arial"/>
              <a:cs typeface="Arial"/>
              <a:sym typeface="Arial"/>
            </a:endParaRPr>
          </a:p>
        </p:txBody>
      </p:sp>
      <p:sp>
        <p:nvSpPr>
          <p:cNvPr id="283" name="Google Shape;283;p14"/>
          <p:cNvSpPr txBox="1"/>
          <p:nvPr/>
        </p:nvSpPr>
        <p:spPr>
          <a:xfrm>
            <a:off x="4471962" y="2251604"/>
            <a:ext cx="5425990" cy="461624"/>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535353"/>
              </a:buClr>
              <a:buSzPts val="2000"/>
              <a:buFont typeface="Arial"/>
              <a:buNone/>
            </a:pPr>
            <a:r>
              <a:rPr lang="en-US" sz="2400" b="1" i="0" u="none" strike="noStrike" cap="none">
                <a:solidFill>
                  <a:schemeClr val="lt1"/>
                </a:solidFill>
                <a:latin typeface="Helvetica Neue Light"/>
                <a:ea typeface="Helvetica Neue Light"/>
                <a:cs typeface="Helvetica Neue Light"/>
                <a:sym typeface="Helvetica Neue Light"/>
              </a:rPr>
              <a:t>Technical approach</a:t>
            </a:r>
            <a:endParaRPr sz="1400" b="0" i="0" u="none" strike="noStrike" cap="none">
              <a:solidFill>
                <a:srgbClr val="000000"/>
              </a:solidFill>
              <a:latin typeface="Arial"/>
              <a:ea typeface="Arial"/>
              <a:cs typeface="Arial"/>
              <a:sym typeface="Arial"/>
            </a:endParaRPr>
          </a:p>
        </p:txBody>
      </p:sp>
      <p:sp>
        <p:nvSpPr>
          <p:cNvPr id="284" name="Google Shape;284;p14"/>
          <p:cNvSpPr txBox="1"/>
          <p:nvPr/>
        </p:nvSpPr>
        <p:spPr>
          <a:xfrm>
            <a:off x="4471962" y="2865628"/>
            <a:ext cx="5425990" cy="461624"/>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535353"/>
              </a:buClr>
              <a:buSzPts val="2000"/>
              <a:buFont typeface="Arial"/>
              <a:buNone/>
            </a:pPr>
            <a:r>
              <a:rPr lang="en-US" sz="2400" b="1" i="0" u="none" strike="noStrike" cap="none">
                <a:solidFill>
                  <a:schemeClr val="lt1"/>
                </a:solidFill>
                <a:latin typeface="Helvetica Neue Light"/>
                <a:ea typeface="Helvetica Neue Light"/>
                <a:cs typeface="Helvetica Neue Light"/>
                <a:sym typeface="Helvetica Neue Light"/>
              </a:rPr>
              <a:t>Implementation methodology</a:t>
            </a:r>
            <a:endParaRPr sz="1400" b="0" i="0" u="none" strike="noStrike" cap="none">
              <a:solidFill>
                <a:srgbClr val="000000"/>
              </a:solidFill>
              <a:latin typeface="Arial"/>
              <a:ea typeface="Arial"/>
              <a:cs typeface="Arial"/>
              <a:sym typeface="Arial"/>
            </a:endParaRPr>
          </a:p>
        </p:txBody>
      </p:sp>
      <p:sp>
        <p:nvSpPr>
          <p:cNvPr id="285" name="Google Shape;285;p14"/>
          <p:cNvSpPr txBox="1"/>
          <p:nvPr/>
        </p:nvSpPr>
        <p:spPr>
          <a:xfrm>
            <a:off x="4471962" y="3450265"/>
            <a:ext cx="5425990" cy="461624"/>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535353"/>
              </a:buClr>
              <a:buSzPts val="2000"/>
              <a:buFont typeface="Arial"/>
              <a:buNone/>
            </a:pPr>
            <a:r>
              <a:rPr lang="en-US" sz="2400" b="1" i="0" u="none" strike="noStrike" cap="none">
                <a:solidFill>
                  <a:schemeClr val="lt1"/>
                </a:solidFill>
                <a:latin typeface="Helvetica Neue Light"/>
                <a:ea typeface="Helvetica Neue Light"/>
                <a:cs typeface="Helvetica Neue Light"/>
                <a:sym typeface="Helvetica Neue Light"/>
              </a:rPr>
              <a:t>Schedule/Organization/Cost</a:t>
            </a:r>
            <a:endParaRPr sz="1400" b="0" i="0" u="none" strike="noStrike" cap="none">
              <a:solidFill>
                <a:srgbClr val="000000"/>
              </a:solidFill>
              <a:latin typeface="Arial"/>
              <a:ea typeface="Arial"/>
              <a:cs typeface="Arial"/>
              <a:sym typeface="Arial"/>
            </a:endParaRPr>
          </a:p>
        </p:txBody>
      </p:sp>
      <p:sp>
        <p:nvSpPr>
          <p:cNvPr id="286" name="Google Shape;286;p14"/>
          <p:cNvSpPr txBox="1"/>
          <p:nvPr/>
        </p:nvSpPr>
        <p:spPr>
          <a:xfrm>
            <a:off x="4471962" y="4050155"/>
            <a:ext cx="5425990" cy="461624"/>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535353"/>
              </a:buClr>
              <a:buSzPts val="2000"/>
              <a:buFont typeface="Arial"/>
              <a:buNone/>
            </a:pPr>
            <a:r>
              <a:rPr lang="en-US" sz="2400" b="1" i="0" u="none" strike="noStrike" cap="none">
                <a:solidFill>
                  <a:schemeClr val="lt1"/>
                </a:solidFill>
                <a:latin typeface="Helvetica Neue Light"/>
                <a:ea typeface="Helvetica Neue Light"/>
                <a:cs typeface="Helvetica Neue Light"/>
                <a:sym typeface="Helvetica Neue Light"/>
              </a:rPr>
              <a:t>Operation and maintenance</a:t>
            </a:r>
            <a:endParaRPr sz="1400" b="0" i="0" u="none" strike="noStrike" cap="none">
              <a:solidFill>
                <a:srgbClr val="000000"/>
              </a:solidFill>
              <a:latin typeface="Arial"/>
              <a:ea typeface="Arial"/>
              <a:cs typeface="Arial"/>
              <a:sym typeface="Arial"/>
            </a:endParaRPr>
          </a:p>
        </p:txBody>
      </p:sp>
      <p:sp>
        <p:nvSpPr>
          <p:cNvPr id="287" name="Google Shape;287;p14"/>
          <p:cNvSpPr/>
          <p:nvPr/>
        </p:nvSpPr>
        <p:spPr>
          <a:xfrm>
            <a:off x="3706179" y="2850222"/>
            <a:ext cx="541863" cy="492436"/>
          </a:xfrm>
          <a:prstGeom prst="rect">
            <a:avLst/>
          </a:prstGeom>
          <a:solidFill>
            <a:schemeClr val="lt1"/>
          </a:solid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r>
              <a:rPr lang="en-US" sz="2400" b="0" i="0" u="none" strike="noStrike" cap="none">
                <a:solidFill>
                  <a:schemeClr val="dk2"/>
                </a:solidFill>
                <a:latin typeface="Helvetica Neue Light"/>
                <a:ea typeface="Helvetica Neue Light"/>
                <a:cs typeface="Helvetica Neue Light"/>
                <a:sym typeface="Helvetica Neue Light"/>
              </a:rPr>
              <a:t>2</a:t>
            </a:r>
            <a:endParaRPr sz="2400" b="0" i="0" u="none" strike="noStrike" cap="none">
              <a:solidFill>
                <a:schemeClr val="dk2"/>
              </a:solidFill>
              <a:latin typeface="Helvetica Neue Light"/>
              <a:ea typeface="Helvetica Neue Light"/>
              <a:cs typeface="Helvetica Neue Light"/>
              <a:sym typeface="Helvetica Neue Light"/>
            </a:endParaRPr>
          </a:p>
        </p:txBody>
      </p:sp>
      <p:sp>
        <p:nvSpPr>
          <p:cNvPr id="288" name="Google Shape;288;p14"/>
          <p:cNvSpPr/>
          <p:nvPr/>
        </p:nvSpPr>
        <p:spPr>
          <a:xfrm>
            <a:off x="3706179" y="3398786"/>
            <a:ext cx="541863" cy="492436"/>
          </a:xfrm>
          <a:prstGeom prst="rect">
            <a:avLst/>
          </a:prstGeom>
          <a:solidFill>
            <a:schemeClr val="lt1"/>
          </a:solid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r>
              <a:rPr lang="en-US" sz="2400" b="0" i="0" u="none" strike="noStrike" cap="none">
                <a:solidFill>
                  <a:schemeClr val="dk2"/>
                </a:solidFill>
                <a:latin typeface="Helvetica Neue Light"/>
                <a:ea typeface="Helvetica Neue Light"/>
                <a:cs typeface="Helvetica Neue Light"/>
                <a:sym typeface="Helvetica Neue Light"/>
              </a:rPr>
              <a:t>3</a:t>
            </a:r>
            <a:endParaRPr sz="1400" b="0" i="0" u="none" strike="noStrike" cap="none">
              <a:solidFill>
                <a:srgbClr val="000000"/>
              </a:solidFill>
              <a:latin typeface="Arial"/>
              <a:ea typeface="Arial"/>
              <a:cs typeface="Arial"/>
              <a:sym typeface="Arial"/>
            </a:endParaRPr>
          </a:p>
        </p:txBody>
      </p:sp>
      <p:sp>
        <p:nvSpPr>
          <p:cNvPr id="289" name="Google Shape;289;p14"/>
          <p:cNvSpPr/>
          <p:nvPr/>
        </p:nvSpPr>
        <p:spPr>
          <a:xfrm>
            <a:off x="3706179" y="4019343"/>
            <a:ext cx="541863" cy="492436"/>
          </a:xfrm>
          <a:prstGeom prst="rect">
            <a:avLst/>
          </a:prstGeom>
          <a:solidFill>
            <a:schemeClr val="lt1"/>
          </a:solid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r>
              <a:rPr lang="en-US" sz="2400" b="0" i="0" u="none" strike="noStrike" cap="none">
                <a:solidFill>
                  <a:schemeClr val="dk2"/>
                </a:solidFill>
                <a:latin typeface="Helvetica Neue Light"/>
                <a:ea typeface="Helvetica Neue Light"/>
                <a:cs typeface="Helvetica Neue Light"/>
                <a:sym typeface="Helvetica Neue Light"/>
              </a:rPr>
              <a:t>4</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5"/>
          <p:cNvSpPr/>
          <p:nvPr/>
        </p:nvSpPr>
        <p:spPr>
          <a:xfrm>
            <a:off x="11273035" y="6488668"/>
            <a:ext cx="4411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Light"/>
                <a:ea typeface="Helvetica Neue Light"/>
                <a:cs typeface="Helvetica Neue Light"/>
                <a:sym typeface="Helvetica Neue Light"/>
              </a:rPr>
              <a:t>04</a:t>
            </a:r>
            <a:endParaRPr sz="1400" b="0" i="0" u="none" strike="noStrike" cap="none">
              <a:solidFill>
                <a:srgbClr val="000000"/>
              </a:solidFill>
              <a:latin typeface="Arial"/>
              <a:ea typeface="Arial"/>
              <a:cs typeface="Arial"/>
              <a:sym typeface="Arial"/>
            </a:endParaRPr>
          </a:p>
        </p:txBody>
      </p:sp>
      <p:sp>
        <p:nvSpPr>
          <p:cNvPr id="295" name="Google Shape;295;p15"/>
          <p:cNvSpPr/>
          <p:nvPr/>
        </p:nvSpPr>
        <p:spPr>
          <a:xfrm>
            <a:off x="855371" y="329675"/>
            <a:ext cx="49032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a:ea typeface="Helvetica Neue"/>
                <a:cs typeface="Helvetica Neue"/>
                <a:sym typeface="Helvetica Neue"/>
              </a:rPr>
              <a:t>１．Technical approach</a:t>
            </a:r>
            <a:endParaRPr sz="1400" b="0" i="0" u="none" strike="noStrike" cap="none">
              <a:solidFill>
                <a:srgbClr val="000000"/>
              </a:solidFill>
              <a:latin typeface="Arial"/>
              <a:ea typeface="Arial"/>
              <a:cs typeface="Arial"/>
              <a:sym typeface="Arial"/>
            </a:endParaRPr>
          </a:p>
        </p:txBody>
      </p:sp>
      <p:sp>
        <p:nvSpPr>
          <p:cNvPr id="296" name="Google Shape;296;p15"/>
          <p:cNvSpPr txBox="1"/>
          <p:nvPr/>
        </p:nvSpPr>
        <p:spPr>
          <a:xfrm>
            <a:off x="2851271" y="6519445"/>
            <a:ext cx="419686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Helvetica Neue Light"/>
                <a:ea typeface="Helvetica Neue Light"/>
                <a:cs typeface="Helvetica Neue Light"/>
                <a:sym typeface="Helvetica Neue Light"/>
              </a:rPr>
              <a:t>Copyright © 2021 VTI All rights reserved</a:t>
            </a:r>
            <a:endParaRPr sz="1400" b="0" i="0" u="none" strike="noStrike" cap="none">
              <a:solidFill>
                <a:srgbClr val="000000"/>
              </a:solidFill>
              <a:latin typeface="Arial"/>
              <a:ea typeface="Arial"/>
              <a:cs typeface="Arial"/>
              <a:sym typeface="Arial"/>
            </a:endParaRPr>
          </a:p>
        </p:txBody>
      </p:sp>
      <p:sp>
        <p:nvSpPr>
          <p:cNvPr id="297" name="Google Shape;297;p15"/>
          <p:cNvSpPr txBox="1"/>
          <p:nvPr/>
        </p:nvSpPr>
        <p:spPr>
          <a:xfrm>
            <a:off x="656948" y="949911"/>
            <a:ext cx="111769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Example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6"/>
          <p:cNvSpPr/>
          <p:nvPr/>
        </p:nvSpPr>
        <p:spPr>
          <a:xfrm>
            <a:off x="11273035" y="6488668"/>
            <a:ext cx="4411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Light"/>
                <a:ea typeface="Helvetica Neue Light"/>
                <a:cs typeface="Helvetica Neue Light"/>
                <a:sym typeface="Helvetica Neue Light"/>
              </a:rPr>
              <a:t>04</a:t>
            </a:r>
            <a:endParaRPr sz="1400" b="0" i="0" u="none" strike="noStrike" cap="none">
              <a:solidFill>
                <a:srgbClr val="000000"/>
              </a:solidFill>
              <a:latin typeface="Arial"/>
              <a:ea typeface="Arial"/>
              <a:cs typeface="Arial"/>
              <a:sym typeface="Arial"/>
            </a:endParaRPr>
          </a:p>
        </p:txBody>
      </p:sp>
      <p:sp>
        <p:nvSpPr>
          <p:cNvPr id="303" name="Google Shape;303;p16"/>
          <p:cNvSpPr/>
          <p:nvPr/>
        </p:nvSpPr>
        <p:spPr>
          <a:xfrm>
            <a:off x="855375" y="329675"/>
            <a:ext cx="5727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a:ea typeface="Helvetica Neue"/>
                <a:cs typeface="Helvetica Neue"/>
                <a:sym typeface="Helvetica Neue"/>
              </a:rPr>
              <a:t>２．Implementation methodology</a:t>
            </a:r>
            <a:endParaRPr sz="1400" b="0" i="0" u="none" strike="noStrike" cap="none">
              <a:solidFill>
                <a:srgbClr val="000000"/>
              </a:solidFill>
              <a:latin typeface="Arial"/>
              <a:ea typeface="Arial"/>
              <a:cs typeface="Arial"/>
              <a:sym typeface="Arial"/>
            </a:endParaRPr>
          </a:p>
        </p:txBody>
      </p:sp>
      <p:sp>
        <p:nvSpPr>
          <p:cNvPr id="304" name="Google Shape;304;p16"/>
          <p:cNvSpPr txBox="1"/>
          <p:nvPr/>
        </p:nvSpPr>
        <p:spPr>
          <a:xfrm>
            <a:off x="2851271" y="6519445"/>
            <a:ext cx="419686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Helvetica Neue Light"/>
                <a:ea typeface="Helvetica Neue Light"/>
                <a:cs typeface="Helvetica Neue Light"/>
                <a:sym typeface="Helvetica Neue Light"/>
              </a:rPr>
              <a:t>Copyright © 2021 VTI All rights reserved</a:t>
            </a:r>
            <a:endParaRPr sz="1400" b="0" i="0" u="none" strike="noStrike" cap="none">
              <a:solidFill>
                <a:srgbClr val="000000"/>
              </a:solidFill>
              <a:latin typeface="Arial"/>
              <a:ea typeface="Arial"/>
              <a:cs typeface="Arial"/>
              <a:sym typeface="Arial"/>
            </a:endParaRPr>
          </a:p>
        </p:txBody>
      </p:sp>
      <p:sp>
        <p:nvSpPr>
          <p:cNvPr id="305" name="Google Shape;305;p16"/>
          <p:cNvSpPr txBox="1"/>
          <p:nvPr/>
        </p:nvSpPr>
        <p:spPr>
          <a:xfrm>
            <a:off x="656948" y="949911"/>
            <a:ext cx="111769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Example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7"/>
          <p:cNvSpPr/>
          <p:nvPr/>
        </p:nvSpPr>
        <p:spPr>
          <a:xfrm>
            <a:off x="11273035" y="6488668"/>
            <a:ext cx="4411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Light"/>
                <a:ea typeface="Helvetica Neue Light"/>
                <a:cs typeface="Helvetica Neue Light"/>
                <a:sym typeface="Helvetica Neue Light"/>
              </a:rPr>
              <a:t>04</a:t>
            </a:r>
            <a:endParaRPr sz="1400" b="0" i="0" u="none" strike="noStrike" cap="none">
              <a:solidFill>
                <a:srgbClr val="000000"/>
              </a:solidFill>
              <a:latin typeface="Arial"/>
              <a:ea typeface="Arial"/>
              <a:cs typeface="Arial"/>
              <a:sym typeface="Arial"/>
            </a:endParaRPr>
          </a:p>
        </p:txBody>
      </p:sp>
      <p:sp>
        <p:nvSpPr>
          <p:cNvPr id="311" name="Google Shape;311;p17"/>
          <p:cNvSpPr/>
          <p:nvPr/>
        </p:nvSpPr>
        <p:spPr>
          <a:xfrm>
            <a:off x="855373" y="329675"/>
            <a:ext cx="47484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a:ea typeface="Helvetica Neue"/>
                <a:cs typeface="Helvetica Neue"/>
                <a:sym typeface="Helvetica Neue"/>
              </a:rPr>
              <a:t>３．Schedule/Organization/Cost</a:t>
            </a:r>
            <a:endParaRPr sz="1400" b="0" i="0" u="none" strike="noStrike" cap="none">
              <a:solidFill>
                <a:srgbClr val="000000"/>
              </a:solidFill>
              <a:latin typeface="Arial"/>
              <a:ea typeface="Arial"/>
              <a:cs typeface="Arial"/>
              <a:sym typeface="Arial"/>
            </a:endParaRPr>
          </a:p>
        </p:txBody>
      </p:sp>
      <p:sp>
        <p:nvSpPr>
          <p:cNvPr id="312" name="Google Shape;312;p17"/>
          <p:cNvSpPr txBox="1"/>
          <p:nvPr/>
        </p:nvSpPr>
        <p:spPr>
          <a:xfrm>
            <a:off x="2851271" y="6519445"/>
            <a:ext cx="419686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Helvetica Neue Light"/>
                <a:ea typeface="Helvetica Neue Light"/>
                <a:cs typeface="Helvetica Neue Light"/>
                <a:sym typeface="Helvetica Neue Light"/>
              </a:rPr>
              <a:t>Copyright © 2021 VTI All rights reserved</a:t>
            </a:r>
            <a:endParaRPr sz="1400" b="0" i="0" u="none" strike="noStrike" cap="none">
              <a:solidFill>
                <a:srgbClr val="000000"/>
              </a:solidFill>
              <a:latin typeface="Arial"/>
              <a:ea typeface="Arial"/>
              <a:cs typeface="Arial"/>
              <a:sym typeface="Arial"/>
            </a:endParaRPr>
          </a:p>
        </p:txBody>
      </p:sp>
      <p:sp>
        <p:nvSpPr>
          <p:cNvPr id="313" name="Google Shape;313;p17"/>
          <p:cNvSpPr txBox="1"/>
          <p:nvPr/>
        </p:nvSpPr>
        <p:spPr>
          <a:xfrm>
            <a:off x="656948" y="949911"/>
            <a:ext cx="111769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Light"/>
                <a:ea typeface="Helvetica Neue Light"/>
                <a:cs typeface="Helvetica Neue Light"/>
                <a:sym typeface="Helvetica Neue Light"/>
              </a:rPr>
              <a:t>Master Schedule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p:nvPr/>
        </p:nvSpPr>
        <p:spPr>
          <a:xfrm>
            <a:off x="11273035" y="6488668"/>
            <a:ext cx="4411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Light"/>
                <a:ea typeface="Helvetica Neue Light"/>
                <a:cs typeface="Helvetica Neue Light"/>
                <a:sym typeface="Helvetica Neue Light"/>
              </a:rPr>
              <a:t>06</a:t>
            </a:r>
            <a:endParaRPr sz="1400" b="0" i="0" u="none" strike="noStrike" cap="none">
              <a:solidFill>
                <a:srgbClr val="000000"/>
              </a:solidFill>
              <a:latin typeface="Arial"/>
              <a:ea typeface="Arial"/>
              <a:cs typeface="Arial"/>
              <a:sym typeface="Arial"/>
            </a:endParaRPr>
          </a:p>
        </p:txBody>
      </p:sp>
      <p:sp>
        <p:nvSpPr>
          <p:cNvPr id="319" name="Google Shape;319;p18"/>
          <p:cNvSpPr/>
          <p:nvPr/>
        </p:nvSpPr>
        <p:spPr>
          <a:xfrm>
            <a:off x="855372" y="329679"/>
            <a:ext cx="6450900" cy="221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a:ea typeface="Helvetica Neue"/>
                <a:cs typeface="Helvetica Neue"/>
                <a:sym typeface="Helvetica Neue"/>
              </a:rPr>
              <a:t>３．Schedule/Organization/Cost</a:t>
            </a:r>
            <a:endParaRPr sz="1400" b="0" i="0" u="none" strike="noStrike" cap="none">
              <a:solidFill>
                <a:srgbClr val="000000"/>
              </a:solidFill>
              <a:latin typeface="Arial"/>
              <a:ea typeface="Arial"/>
              <a:cs typeface="Arial"/>
              <a:sym typeface="Arial"/>
            </a:endParaRPr>
          </a:p>
        </p:txBody>
      </p:sp>
      <p:sp>
        <p:nvSpPr>
          <p:cNvPr id="320" name="Google Shape;320;p18"/>
          <p:cNvSpPr txBox="1"/>
          <p:nvPr/>
        </p:nvSpPr>
        <p:spPr>
          <a:xfrm>
            <a:off x="2851271" y="6519445"/>
            <a:ext cx="419686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Helvetica Neue Light"/>
                <a:ea typeface="Helvetica Neue Light"/>
                <a:cs typeface="Helvetica Neue Light"/>
                <a:sym typeface="Helvetica Neue Light"/>
              </a:rPr>
              <a:t>Copyright © 2021 VTI All rights reserved</a:t>
            </a:r>
            <a:endParaRPr sz="1400" b="0" i="0" u="none" strike="noStrike" cap="none">
              <a:solidFill>
                <a:srgbClr val="000000"/>
              </a:solidFill>
              <a:latin typeface="Arial"/>
              <a:ea typeface="Arial"/>
              <a:cs typeface="Arial"/>
              <a:sym typeface="Arial"/>
            </a:endParaRPr>
          </a:p>
        </p:txBody>
      </p:sp>
      <p:pic>
        <p:nvPicPr>
          <p:cNvPr id="321" name="Google Shape;321;p18"/>
          <p:cNvPicPr preferRelativeResize="0"/>
          <p:nvPr/>
        </p:nvPicPr>
        <p:blipFill rotWithShape="1">
          <a:blip r:embed="rId3">
            <a:alphaModFix/>
          </a:blip>
          <a:srcRect/>
          <a:stretch/>
        </p:blipFill>
        <p:spPr>
          <a:xfrm>
            <a:off x="492319" y="1618335"/>
            <a:ext cx="3694561" cy="4459596"/>
          </a:xfrm>
          <a:prstGeom prst="rect">
            <a:avLst/>
          </a:prstGeom>
          <a:noFill/>
          <a:ln>
            <a:noFill/>
          </a:ln>
        </p:spPr>
      </p:pic>
      <p:pic>
        <p:nvPicPr>
          <p:cNvPr id="322" name="Google Shape;322;p18"/>
          <p:cNvPicPr preferRelativeResize="0"/>
          <p:nvPr/>
        </p:nvPicPr>
        <p:blipFill rotWithShape="1">
          <a:blip r:embed="rId4">
            <a:alphaModFix/>
          </a:blip>
          <a:srcRect/>
          <a:stretch/>
        </p:blipFill>
        <p:spPr>
          <a:xfrm>
            <a:off x="4186880" y="1618335"/>
            <a:ext cx="3694561" cy="4459596"/>
          </a:xfrm>
          <a:prstGeom prst="rect">
            <a:avLst/>
          </a:prstGeom>
          <a:noFill/>
          <a:ln>
            <a:noFill/>
          </a:ln>
        </p:spPr>
      </p:pic>
      <p:pic>
        <p:nvPicPr>
          <p:cNvPr id="323" name="Google Shape;323;p18"/>
          <p:cNvPicPr preferRelativeResize="0"/>
          <p:nvPr/>
        </p:nvPicPr>
        <p:blipFill rotWithShape="1">
          <a:blip r:embed="rId5">
            <a:alphaModFix/>
          </a:blip>
          <a:srcRect/>
          <a:stretch/>
        </p:blipFill>
        <p:spPr>
          <a:xfrm>
            <a:off x="7881442" y="1618335"/>
            <a:ext cx="3694560" cy="4459596"/>
          </a:xfrm>
          <a:prstGeom prst="rect">
            <a:avLst/>
          </a:prstGeom>
          <a:noFill/>
          <a:ln>
            <a:noFill/>
          </a:ln>
        </p:spPr>
      </p:pic>
      <p:sp>
        <p:nvSpPr>
          <p:cNvPr id="324" name="Google Shape;324;p18"/>
          <p:cNvSpPr txBox="1"/>
          <p:nvPr/>
        </p:nvSpPr>
        <p:spPr>
          <a:xfrm>
            <a:off x="999240" y="2059696"/>
            <a:ext cx="35821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Helvetica Neue Light"/>
                <a:ea typeface="Helvetica Neue Light"/>
                <a:cs typeface="Helvetica Neue Light"/>
                <a:sym typeface="Helvetica Neue Light"/>
              </a:rPr>
              <a:t>１</a:t>
            </a:r>
            <a:endParaRPr sz="1600" b="0" i="0" u="none" strike="noStrike" cap="none">
              <a:solidFill>
                <a:schemeClr val="lt1"/>
              </a:solidFill>
              <a:latin typeface="Helvetica Neue Light"/>
              <a:ea typeface="Helvetica Neue Light"/>
              <a:cs typeface="Helvetica Neue Light"/>
              <a:sym typeface="Helvetica Neue Light"/>
            </a:endParaRPr>
          </a:p>
        </p:txBody>
      </p:sp>
      <p:sp>
        <p:nvSpPr>
          <p:cNvPr id="325" name="Google Shape;325;p18"/>
          <p:cNvSpPr txBox="1"/>
          <p:nvPr/>
        </p:nvSpPr>
        <p:spPr>
          <a:xfrm>
            <a:off x="1677971" y="1800520"/>
            <a:ext cx="203619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Helvetica Neue Light"/>
                <a:ea typeface="Helvetica Neue Light"/>
                <a:cs typeface="Helvetica Neue Light"/>
                <a:sym typeface="Helvetica Neue Light"/>
              </a:rPr>
              <a:t>Phase 1</a:t>
            </a:r>
            <a:endParaRPr sz="1400" b="0" i="0" u="none" strike="noStrike" cap="none">
              <a:solidFill>
                <a:srgbClr val="000000"/>
              </a:solidFill>
              <a:latin typeface="Arial"/>
              <a:ea typeface="Arial"/>
              <a:cs typeface="Arial"/>
              <a:sym typeface="Arial"/>
            </a:endParaRPr>
          </a:p>
        </p:txBody>
      </p:sp>
      <p:sp>
        <p:nvSpPr>
          <p:cNvPr id="326" name="Google Shape;326;p18"/>
          <p:cNvSpPr txBox="1"/>
          <p:nvPr/>
        </p:nvSpPr>
        <p:spPr>
          <a:xfrm>
            <a:off x="4693801" y="2069883"/>
            <a:ext cx="35821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Helvetica Neue Light"/>
                <a:ea typeface="Helvetica Neue Light"/>
                <a:cs typeface="Helvetica Neue Light"/>
                <a:sym typeface="Helvetica Neue Light"/>
              </a:rPr>
              <a:t>2</a:t>
            </a:r>
            <a:endParaRPr sz="1400" b="0" i="0" u="none" strike="noStrike" cap="none">
              <a:solidFill>
                <a:srgbClr val="000000"/>
              </a:solidFill>
              <a:latin typeface="Arial"/>
              <a:ea typeface="Arial"/>
              <a:cs typeface="Arial"/>
              <a:sym typeface="Arial"/>
            </a:endParaRPr>
          </a:p>
        </p:txBody>
      </p:sp>
      <p:sp>
        <p:nvSpPr>
          <p:cNvPr id="327" name="Google Shape;327;p18"/>
          <p:cNvSpPr txBox="1"/>
          <p:nvPr/>
        </p:nvSpPr>
        <p:spPr>
          <a:xfrm>
            <a:off x="5372532" y="1810707"/>
            <a:ext cx="203619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Helvetica Neue Light"/>
                <a:ea typeface="Helvetica Neue Light"/>
                <a:cs typeface="Helvetica Neue Light"/>
                <a:sym typeface="Helvetica Neue Light"/>
              </a:rPr>
              <a:t>Phase 2</a:t>
            </a:r>
            <a:endParaRPr sz="1400" b="0" i="0" u="none" strike="noStrike" cap="none">
              <a:solidFill>
                <a:srgbClr val="000000"/>
              </a:solidFill>
              <a:latin typeface="Arial"/>
              <a:ea typeface="Arial"/>
              <a:cs typeface="Arial"/>
              <a:sym typeface="Arial"/>
            </a:endParaRPr>
          </a:p>
        </p:txBody>
      </p:sp>
      <p:sp>
        <p:nvSpPr>
          <p:cNvPr id="328" name="Google Shape;328;p18"/>
          <p:cNvSpPr txBox="1"/>
          <p:nvPr/>
        </p:nvSpPr>
        <p:spPr>
          <a:xfrm>
            <a:off x="8388362" y="2059696"/>
            <a:ext cx="35821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Helvetica Neue Light"/>
                <a:ea typeface="Helvetica Neue Light"/>
                <a:cs typeface="Helvetica Neue Light"/>
                <a:sym typeface="Helvetica Neue Light"/>
              </a:rPr>
              <a:t>3</a:t>
            </a:r>
            <a:endParaRPr sz="1600" b="0" i="0" u="none" strike="noStrike" cap="none">
              <a:solidFill>
                <a:schemeClr val="lt1"/>
              </a:solidFill>
              <a:latin typeface="Helvetica Neue Light"/>
              <a:ea typeface="Helvetica Neue Light"/>
              <a:cs typeface="Helvetica Neue Light"/>
              <a:sym typeface="Helvetica Neue Light"/>
            </a:endParaRPr>
          </a:p>
        </p:txBody>
      </p:sp>
      <p:sp>
        <p:nvSpPr>
          <p:cNvPr id="329" name="Google Shape;329;p18"/>
          <p:cNvSpPr txBox="1"/>
          <p:nvPr/>
        </p:nvSpPr>
        <p:spPr>
          <a:xfrm>
            <a:off x="9067093" y="1800520"/>
            <a:ext cx="203619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Helvetica Neue Light"/>
                <a:ea typeface="Helvetica Neue Light"/>
                <a:cs typeface="Helvetica Neue Light"/>
                <a:sym typeface="Helvetica Neue Light"/>
              </a:rPr>
              <a:t>Phase 3</a:t>
            </a:r>
            <a:endParaRPr sz="1400" b="0" i="0" u="none" strike="noStrike" cap="none">
              <a:solidFill>
                <a:srgbClr val="000000"/>
              </a:solidFill>
              <a:latin typeface="Arial"/>
              <a:ea typeface="Arial"/>
              <a:cs typeface="Arial"/>
              <a:sym typeface="Arial"/>
            </a:endParaRPr>
          </a:p>
        </p:txBody>
      </p:sp>
      <p:sp>
        <p:nvSpPr>
          <p:cNvPr id="330" name="Google Shape;330;p18"/>
          <p:cNvSpPr txBox="1"/>
          <p:nvPr/>
        </p:nvSpPr>
        <p:spPr>
          <a:xfrm>
            <a:off x="1357459" y="2950590"/>
            <a:ext cx="235670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Helvetica Neue Light"/>
                <a:ea typeface="Helvetica Neue Light"/>
                <a:cs typeface="Helvetica Neue Light"/>
                <a:sym typeface="Helvetica Neue Light"/>
              </a:rPr>
              <a:t>Example</a:t>
            </a:r>
            <a:endParaRPr sz="1400" b="0" i="0" u="none" strike="noStrike" cap="none">
              <a:solidFill>
                <a:srgbClr val="000000"/>
              </a:solidFill>
              <a:latin typeface="Arial"/>
              <a:ea typeface="Arial"/>
              <a:cs typeface="Arial"/>
              <a:sym typeface="Arial"/>
            </a:endParaRPr>
          </a:p>
        </p:txBody>
      </p:sp>
      <p:sp>
        <p:nvSpPr>
          <p:cNvPr id="331" name="Google Shape;331;p18"/>
          <p:cNvSpPr txBox="1"/>
          <p:nvPr/>
        </p:nvSpPr>
        <p:spPr>
          <a:xfrm>
            <a:off x="4949701" y="3090446"/>
            <a:ext cx="235670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Helvetica Neue Light"/>
                <a:ea typeface="Helvetica Neue Light"/>
                <a:cs typeface="Helvetica Neue Light"/>
                <a:sym typeface="Helvetica Neue Light"/>
              </a:rPr>
              <a:t>Example</a:t>
            </a:r>
            <a:endParaRPr sz="1400" b="0" i="0" u="none" strike="noStrike" cap="none">
              <a:solidFill>
                <a:srgbClr val="000000"/>
              </a:solidFill>
              <a:latin typeface="Arial"/>
              <a:ea typeface="Arial"/>
              <a:cs typeface="Arial"/>
              <a:sym typeface="Arial"/>
            </a:endParaRPr>
          </a:p>
        </p:txBody>
      </p:sp>
      <p:sp>
        <p:nvSpPr>
          <p:cNvPr id="332" name="Google Shape;332;p18"/>
          <p:cNvSpPr txBox="1"/>
          <p:nvPr/>
        </p:nvSpPr>
        <p:spPr>
          <a:xfrm>
            <a:off x="8747957" y="3122355"/>
            <a:ext cx="235670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Helvetica Neue Light"/>
                <a:ea typeface="Helvetica Neue Light"/>
                <a:cs typeface="Helvetica Neue Light"/>
                <a:sym typeface="Helvetica Neue Light"/>
              </a:rPr>
              <a:t>Example</a:t>
            </a:r>
            <a:endParaRPr sz="1400" b="0" i="0" u="none" strike="noStrike" cap="none">
              <a:solidFill>
                <a:srgbClr val="000000"/>
              </a:solidFill>
              <a:latin typeface="Arial"/>
              <a:ea typeface="Arial"/>
              <a:cs typeface="Arial"/>
              <a:sym typeface="Arial"/>
            </a:endParaRPr>
          </a:p>
        </p:txBody>
      </p:sp>
      <p:sp>
        <p:nvSpPr>
          <p:cNvPr id="333" name="Google Shape;333;p18"/>
          <p:cNvSpPr txBox="1"/>
          <p:nvPr/>
        </p:nvSpPr>
        <p:spPr>
          <a:xfrm>
            <a:off x="855379" y="970961"/>
            <a:ext cx="3914584" cy="3231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chemeClr val="dk1"/>
                </a:solidFill>
                <a:latin typeface="Helvetica Neue Light"/>
                <a:ea typeface="Helvetica Neue Light"/>
                <a:cs typeface="Helvetica Neue Light"/>
                <a:sym typeface="Helvetica Neue Light"/>
              </a:rPr>
              <a:t>Master Schedule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9"/>
          <p:cNvSpPr/>
          <p:nvPr/>
        </p:nvSpPr>
        <p:spPr>
          <a:xfrm>
            <a:off x="11273035" y="6488668"/>
            <a:ext cx="4411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Light"/>
                <a:ea typeface="Helvetica Neue Light"/>
                <a:cs typeface="Helvetica Neue Light"/>
                <a:sym typeface="Helvetica Neue Light"/>
              </a:rPr>
              <a:t>04</a:t>
            </a:r>
            <a:endParaRPr sz="1400" b="0" i="0" u="none" strike="noStrike" cap="none">
              <a:solidFill>
                <a:srgbClr val="000000"/>
              </a:solidFill>
              <a:latin typeface="Arial"/>
              <a:ea typeface="Arial"/>
              <a:cs typeface="Arial"/>
              <a:sym typeface="Arial"/>
            </a:endParaRPr>
          </a:p>
        </p:txBody>
      </p:sp>
      <p:sp>
        <p:nvSpPr>
          <p:cNvPr id="339" name="Google Shape;339;p19"/>
          <p:cNvSpPr/>
          <p:nvPr/>
        </p:nvSpPr>
        <p:spPr>
          <a:xfrm>
            <a:off x="855372" y="329675"/>
            <a:ext cx="6450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a:ea typeface="Helvetica Neue"/>
                <a:cs typeface="Helvetica Neue"/>
                <a:sym typeface="Helvetica Neue"/>
              </a:rPr>
              <a:t>３．Schedule/Organization/Cost</a:t>
            </a:r>
            <a:endParaRPr sz="1400" b="0" i="0" u="none" strike="noStrike" cap="none">
              <a:solidFill>
                <a:srgbClr val="000000"/>
              </a:solidFill>
              <a:latin typeface="Arial"/>
              <a:ea typeface="Arial"/>
              <a:cs typeface="Arial"/>
              <a:sym typeface="Arial"/>
            </a:endParaRPr>
          </a:p>
        </p:txBody>
      </p:sp>
      <p:sp>
        <p:nvSpPr>
          <p:cNvPr id="340" name="Google Shape;340;p19"/>
          <p:cNvSpPr txBox="1"/>
          <p:nvPr/>
        </p:nvSpPr>
        <p:spPr>
          <a:xfrm>
            <a:off x="2851271" y="6519445"/>
            <a:ext cx="419686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Helvetica Neue Light"/>
                <a:ea typeface="Helvetica Neue Light"/>
                <a:cs typeface="Helvetica Neue Light"/>
                <a:sym typeface="Helvetica Neue Light"/>
              </a:rPr>
              <a:t>Copyright © 2021 VTI All rights reserved</a:t>
            </a:r>
            <a:endParaRPr sz="1400" b="0" i="0" u="none" strike="noStrike" cap="none">
              <a:solidFill>
                <a:srgbClr val="000000"/>
              </a:solidFill>
              <a:latin typeface="Arial"/>
              <a:ea typeface="Arial"/>
              <a:cs typeface="Arial"/>
              <a:sym typeface="Arial"/>
            </a:endParaRPr>
          </a:p>
        </p:txBody>
      </p:sp>
      <p:sp>
        <p:nvSpPr>
          <p:cNvPr id="341" name="Google Shape;341;p19"/>
          <p:cNvSpPr txBox="1"/>
          <p:nvPr/>
        </p:nvSpPr>
        <p:spPr>
          <a:xfrm>
            <a:off x="656948" y="949911"/>
            <a:ext cx="111769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Milestones &amp; Deliverables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5" name="Google Shape;135;p2"/>
          <p:cNvCxnSpPr/>
          <p:nvPr/>
        </p:nvCxnSpPr>
        <p:spPr>
          <a:xfrm>
            <a:off x="803680" y="1584842"/>
            <a:ext cx="10497733" cy="0"/>
          </a:xfrm>
          <a:prstGeom prst="straightConnector1">
            <a:avLst/>
          </a:prstGeom>
          <a:noFill/>
          <a:ln w="9525" cap="flat" cmpd="sng">
            <a:solidFill>
              <a:srgbClr val="A5A5A5"/>
            </a:solidFill>
            <a:prstDash val="solid"/>
            <a:miter lim="800000"/>
            <a:headEnd type="none" w="sm" len="sm"/>
            <a:tailEnd type="none" w="sm" len="sm"/>
          </a:ln>
        </p:spPr>
      </p:cxnSp>
      <p:sp>
        <p:nvSpPr>
          <p:cNvPr id="136" name="Google Shape;136;p2"/>
          <p:cNvSpPr/>
          <p:nvPr/>
        </p:nvSpPr>
        <p:spPr>
          <a:xfrm>
            <a:off x="1393834" y="1101209"/>
            <a:ext cx="587850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Executive Summary</a:t>
            </a:r>
            <a:endParaRPr sz="1400" b="0" i="0" u="none" strike="noStrike" cap="none">
              <a:solidFill>
                <a:srgbClr val="000000"/>
              </a:solidFill>
              <a:latin typeface="Arial"/>
              <a:ea typeface="Arial"/>
              <a:cs typeface="Arial"/>
              <a:sym typeface="Arial"/>
            </a:endParaRPr>
          </a:p>
        </p:txBody>
      </p:sp>
      <p:sp>
        <p:nvSpPr>
          <p:cNvPr id="137" name="Google Shape;137;p2"/>
          <p:cNvSpPr/>
          <p:nvPr/>
        </p:nvSpPr>
        <p:spPr>
          <a:xfrm>
            <a:off x="975130" y="1101209"/>
            <a:ext cx="5822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01</a:t>
            </a:r>
            <a:endParaRPr sz="1400" b="0" i="0" u="none" strike="noStrike" cap="none">
              <a:solidFill>
                <a:srgbClr val="000000"/>
              </a:solidFill>
              <a:latin typeface="Arial"/>
              <a:ea typeface="Arial"/>
              <a:cs typeface="Arial"/>
              <a:sym typeface="Arial"/>
            </a:endParaRPr>
          </a:p>
        </p:txBody>
      </p:sp>
      <p:pic>
        <p:nvPicPr>
          <p:cNvPr id="138" name="Google Shape;138;p2"/>
          <p:cNvPicPr preferRelativeResize="0"/>
          <p:nvPr/>
        </p:nvPicPr>
        <p:blipFill rotWithShape="1">
          <a:blip r:embed="rId3">
            <a:alphaModFix/>
          </a:blip>
          <a:srcRect/>
          <a:stretch/>
        </p:blipFill>
        <p:spPr>
          <a:xfrm>
            <a:off x="803680" y="1203325"/>
            <a:ext cx="139700" cy="165100"/>
          </a:xfrm>
          <a:prstGeom prst="rect">
            <a:avLst/>
          </a:prstGeom>
          <a:noFill/>
          <a:ln>
            <a:noFill/>
          </a:ln>
        </p:spPr>
      </p:pic>
      <p:cxnSp>
        <p:nvCxnSpPr>
          <p:cNvPr id="139" name="Google Shape;139;p2"/>
          <p:cNvCxnSpPr/>
          <p:nvPr/>
        </p:nvCxnSpPr>
        <p:spPr>
          <a:xfrm>
            <a:off x="803680" y="2242067"/>
            <a:ext cx="10497733" cy="0"/>
          </a:xfrm>
          <a:prstGeom prst="straightConnector1">
            <a:avLst/>
          </a:prstGeom>
          <a:noFill/>
          <a:ln w="9525" cap="flat" cmpd="sng">
            <a:solidFill>
              <a:srgbClr val="A5A5A5"/>
            </a:solidFill>
            <a:prstDash val="solid"/>
            <a:miter lim="800000"/>
            <a:headEnd type="none" w="sm" len="sm"/>
            <a:tailEnd type="none" w="sm" len="sm"/>
          </a:ln>
        </p:spPr>
      </p:cxnSp>
      <p:sp>
        <p:nvSpPr>
          <p:cNvPr id="140" name="Google Shape;140;p2"/>
          <p:cNvSpPr/>
          <p:nvPr/>
        </p:nvSpPr>
        <p:spPr>
          <a:xfrm>
            <a:off x="1393834" y="1758434"/>
            <a:ext cx="587850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Company Introduction</a:t>
            </a:r>
            <a:endParaRPr sz="1400" b="0" i="0" u="none" strike="noStrike" cap="none">
              <a:solidFill>
                <a:srgbClr val="000000"/>
              </a:solidFill>
              <a:latin typeface="Arial"/>
              <a:ea typeface="Arial"/>
              <a:cs typeface="Arial"/>
              <a:sym typeface="Arial"/>
            </a:endParaRPr>
          </a:p>
        </p:txBody>
      </p:sp>
      <p:sp>
        <p:nvSpPr>
          <p:cNvPr id="141" name="Google Shape;141;p2"/>
          <p:cNvSpPr/>
          <p:nvPr/>
        </p:nvSpPr>
        <p:spPr>
          <a:xfrm>
            <a:off x="975130" y="1758434"/>
            <a:ext cx="5822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02</a:t>
            </a:r>
            <a:endParaRPr sz="1400" b="0" i="0" u="none" strike="noStrike" cap="none">
              <a:solidFill>
                <a:srgbClr val="000000"/>
              </a:solidFill>
              <a:latin typeface="Arial"/>
              <a:ea typeface="Arial"/>
              <a:cs typeface="Arial"/>
              <a:sym typeface="Arial"/>
            </a:endParaRPr>
          </a:p>
        </p:txBody>
      </p:sp>
      <p:pic>
        <p:nvPicPr>
          <p:cNvPr id="142" name="Google Shape;142;p2"/>
          <p:cNvPicPr preferRelativeResize="0"/>
          <p:nvPr/>
        </p:nvPicPr>
        <p:blipFill rotWithShape="1">
          <a:blip r:embed="rId3">
            <a:alphaModFix/>
          </a:blip>
          <a:srcRect/>
          <a:stretch/>
        </p:blipFill>
        <p:spPr>
          <a:xfrm>
            <a:off x="803680" y="1860550"/>
            <a:ext cx="139700" cy="165100"/>
          </a:xfrm>
          <a:prstGeom prst="rect">
            <a:avLst/>
          </a:prstGeom>
          <a:noFill/>
          <a:ln>
            <a:noFill/>
          </a:ln>
        </p:spPr>
      </p:pic>
      <p:cxnSp>
        <p:nvCxnSpPr>
          <p:cNvPr id="143" name="Google Shape;143;p2"/>
          <p:cNvCxnSpPr/>
          <p:nvPr/>
        </p:nvCxnSpPr>
        <p:spPr>
          <a:xfrm>
            <a:off x="803680" y="2899295"/>
            <a:ext cx="10497733" cy="0"/>
          </a:xfrm>
          <a:prstGeom prst="straightConnector1">
            <a:avLst/>
          </a:prstGeom>
          <a:noFill/>
          <a:ln w="9525" cap="flat" cmpd="sng">
            <a:solidFill>
              <a:srgbClr val="A5A5A5"/>
            </a:solidFill>
            <a:prstDash val="solid"/>
            <a:miter lim="800000"/>
            <a:headEnd type="none" w="sm" len="sm"/>
            <a:tailEnd type="none" w="sm" len="sm"/>
          </a:ln>
        </p:spPr>
      </p:cxnSp>
      <p:sp>
        <p:nvSpPr>
          <p:cNvPr id="144" name="Google Shape;144;p2"/>
          <p:cNvSpPr/>
          <p:nvPr/>
        </p:nvSpPr>
        <p:spPr>
          <a:xfrm>
            <a:off x="1393834" y="2415662"/>
            <a:ext cx="587850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Proposal summary</a:t>
            </a:r>
            <a:endParaRPr sz="1400" b="0" i="0" u="none" strike="noStrike" cap="none">
              <a:solidFill>
                <a:srgbClr val="000000"/>
              </a:solidFill>
              <a:latin typeface="Arial"/>
              <a:ea typeface="Arial"/>
              <a:cs typeface="Arial"/>
              <a:sym typeface="Arial"/>
            </a:endParaRPr>
          </a:p>
        </p:txBody>
      </p:sp>
      <p:sp>
        <p:nvSpPr>
          <p:cNvPr id="145" name="Google Shape;145;p2"/>
          <p:cNvSpPr/>
          <p:nvPr/>
        </p:nvSpPr>
        <p:spPr>
          <a:xfrm>
            <a:off x="975130" y="2415662"/>
            <a:ext cx="5822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03</a:t>
            </a:r>
            <a:endParaRPr sz="1400" b="0" i="0" u="none" strike="noStrike" cap="none">
              <a:solidFill>
                <a:srgbClr val="000000"/>
              </a:solidFill>
              <a:latin typeface="Arial"/>
              <a:ea typeface="Arial"/>
              <a:cs typeface="Arial"/>
              <a:sym typeface="Arial"/>
            </a:endParaRPr>
          </a:p>
        </p:txBody>
      </p:sp>
      <p:pic>
        <p:nvPicPr>
          <p:cNvPr id="146" name="Google Shape;146;p2"/>
          <p:cNvPicPr preferRelativeResize="0"/>
          <p:nvPr/>
        </p:nvPicPr>
        <p:blipFill rotWithShape="1">
          <a:blip r:embed="rId3">
            <a:alphaModFix/>
          </a:blip>
          <a:srcRect/>
          <a:stretch/>
        </p:blipFill>
        <p:spPr>
          <a:xfrm>
            <a:off x="803680" y="2517778"/>
            <a:ext cx="139700" cy="165100"/>
          </a:xfrm>
          <a:prstGeom prst="rect">
            <a:avLst/>
          </a:prstGeom>
          <a:noFill/>
          <a:ln>
            <a:noFill/>
          </a:ln>
        </p:spPr>
      </p:pic>
      <p:cxnSp>
        <p:nvCxnSpPr>
          <p:cNvPr id="147" name="Google Shape;147;p2"/>
          <p:cNvCxnSpPr/>
          <p:nvPr/>
        </p:nvCxnSpPr>
        <p:spPr>
          <a:xfrm>
            <a:off x="803680" y="3570804"/>
            <a:ext cx="10497733" cy="0"/>
          </a:xfrm>
          <a:prstGeom prst="straightConnector1">
            <a:avLst/>
          </a:prstGeom>
          <a:noFill/>
          <a:ln w="9525" cap="flat" cmpd="sng">
            <a:solidFill>
              <a:srgbClr val="A5A5A5"/>
            </a:solidFill>
            <a:prstDash val="solid"/>
            <a:miter lim="800000"/>
            <a:headEnd type="none" w="sm" len="sm"/>
            <a:tailEnd type="none" w="sm" len="sm"/>
          </a:ln>
        </p:spPr>
      </p:cxnSp>
      <p:sp>
        <p:nvSpPr>
          <p:cNvPr id="148" name="Google Shape;148;p2"/>
          <p:cNvSpPr/>
          <p:nvPr/>
        </p:nvSpPr>
        <p:spPr>
          <a:xfrm>
            <a:off x="1393834" y="3087171"/>
            <a:ext cx="587850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「XXXXSystem」 Propose</a:t>
            </a:r>
            <a:endParaRPr sz="1400" b="0" i="0" u="none" strike="noStrike" cap="none">
              <a:solidFill>
                <a:srgbClr val="000000"/>
              </a:solidFill>
              <a:latin typeface="Arial"/>
              <a:ea typeface="Arial"/>
              <a:cs typeface="Arial"/>
              <a:sym typeface="Arial"/>
            </a:endParaRPr>
          </a:p>
        </p:txBody>
      </p:sp>
      <p:sp>
        <p:nvSpPr>
          <p:cNvPr id="149" name="Google Shape;149;p2"/>
          <p:cNvSpPr/>
          <p:nvPr/>
        </p:nvSpPr>
        <p:spPr>
          <a:xfrm>
            <a:off x="975130" y="3087171"/>
            <a:ext cx="5822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04</a:t>
            </a:r>
            <a:endParaRPr sz="1400" b="0" i="0" u="none" strike="noStrike" cap="none">
              <a:solidFill>
                <a:srgbClr val="000000"/>
              </a:solidFill>
              <a:latin typeface="Arial"/>
              <a:ea typeface="Arial"/>
              <a:cs typeface="Arial"/>
              <a:sym typeface="Arial"/>
            </a:endParaRPr>
          </a:p>
        </p:txBody>
      </p:sp>
      <p:pic>
        <p:nvPicPr>
          <p:cNvPr id="150" name="Google Shape;150;p2"/>
          <p:cNvPicPr preferRelativeResize="0"/>
          <p:nvPr/>
        </p:nvPicPr>
        <p:blipFill rotWithShape="1">
          <a:blip r:embed="rId3">
            <a:alphaModFix/>
          </a:blip>
          <a:srcRect/>
          <a:stretch/>
        </p:blipFill>
        <p:spPr>
          <a:xfrm>
            <a:off x="803680" y="3189287"/>
            <a:ext cx="139700" cy="165100"/>
          </a:xfrm>
          <a:prstGeom prst="rect">
            <a:avLst/>
          </a:prstGeom>
          <a:noFill/>
          <a:ln>
            <a:noFill/>
          </a:ln>
        </p:spPr>
      </p:pic>
      <p:cxnSp>
        <p:nvCxnSpPr>
          <p:cNvPr id="151" name="Google Shape;151;p2"/>
          <p:cNvCxnSpPr/>
          <p:nvPr/>
        </p:nvCxnSpPr>
        <p:spPr>
          <a:xfrm>
            <a:off x="803680" y="4228029"/>
            <a:ext cx="10497733" cy="0"/>
          </a:xfrm>
          <a:prstGeom prst="straightConnector1">
            <a:avLst/>
          </a:prstGeom>
          <a:noFill/>
          <a:ln w="9525" cap="flat" cmpd="sng">
            <a:solidFill>
              <a:srgbClr val="A5A5A5"/>
            </a:solidFill>
            <a:prstDash val="solid"/>
            <a:miter lim="800000"/>
            <a:headEnd type="none" w="sm" len="sm"/>
            <a:tailEnd type="none" w="sm" len="sm"/>
          </a:ln>
        </p:spPr>
      </p:cxnSp>
      <p:sp>
        <p:nvSpPr>
          <p:cNvPr id="152" name="Google Shape;152;p2"/>
          <p:cNvSpPr/>
          <p:nvPr/>
        </p:nvSpPr>
        <p:spPr>
          <a:xfrm>
            <a:off x="1393834" y="3744396"/>
            <a:ext cx="587850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Contract</a:t>
            </a:r>
            <a:endParaRPr sz="1400" b="0" i="0" u="none" strike="noStrike" cap="none">
              <a:solidFill>
                <a:srgbClr val="000000"/>
              </a:solidFill>
              <a:latin typeface="Arial"/>
              <a:ea typeface="Arial"/>
              <a:cs typeface="Arial"/>
              <a:sym typeface="Arial"/>
            </a:endParaRPr>
          </a:p>
        </p:txBody>
      </p:sp>
      <p:sp>
        <p:nvSpPr>
          <p:cNvPr id="153" name="Google Shape;153;p2"/>
          <p:cNvSpPr/>
          <p:nvPr/>
        </p:nvSpPr>
        <p:spPr>
          <a:xfrm>
            <a:off x="975130" y="3744396"/>
            <a:ext cx="5822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05</a:t>
            </a:r>
            <a:endParaRPr sz="1400" b="0" i="0" u="none" strike="noStrike" cap="none">
              <a:solidFill>
                <a:srgbClr val="000000"/>
              </a:solidFill>
              <a:latin typeface="Arial"/>
              <a:ea typeface="Arial"/>
              <a:cs typeface="Arial"/>
              <a:sym typeface="Arial"/>
            </a:endParaRPr>
          </a:p>
        </p:txBody>
      </p:sp>
      <p:pic>
        <p:nvPicPr>
          <p:cNvPr id="154" name="Google Shape;154;p2"/>
          <p:cNvPicPr preferRelativeResize="0"/>
          <p:nvPr/>
        </p:nvPicPr>
        <p:blipFill rotWithShape="1">
          <a:blip r:embed="rId3">
            <a:alphaModFix/>
          </a:blip>
          <a:srcRect/>
          <a:stretch/>
        </p:blipFill>
        <p:spPr>
          <a:xfrm>
            <a:off x="803680" y="3846512"/>
            <a:ext cx="139700" cy="165100"/>
          </a:xfrm>
          <a:prstGeom prst="rect">
            <a:avLst/>
          </a:prstGeom>
          <a:noFill/>
          <a:ln>
            <a:noFill/>
          </a:ln>
        </p:spPr>
      </p:pic>
      <p:sp>
        <p:nvSpPr>
          <p:cNvPr id="155" name="Google Shape;155;p2"/>
          <p:cNvSpPr/>
          <p:nvPr/>
        </p:nvSpPr>
        <p:spPr>
          <a:xfrm>
            <a:off x="1393833" y="4401624"/>
            <a:ext cx="803425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Quality standards. Acceptance standards. Precondition and assumptions</a:t>
            </a:r>
            <a:endParaRPr sz="1400" b="0" i="0" u="none" strike="noStrike" cap="none">
              <a:solidFill>
                <a:srgbClr val="000000"/>
              </a:solidFill>
              <a:latin typeface="Arial"/>
              <a:ea typeface="Arial"/>
              <a:cs typeface="Arial"/>
              <a:sym typeface="Arial"/>
            </a:endParaRPr>
          </a:p>
        </p:txBody>
      </p:sp>
      <p:sp>
        <p:nvSpPr>
          <p:cNvPr id="156" name="Google Shape;156;p2"/>
          <p:cNvSpPr/>
          <p:nvPr/>
        </p:nvSpPr>
        <p:spPr>
          <a:xfrm>
            <a:off x="975130" y="4401624"/>
            <a:ext cx="5822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06</a:t>
            </a:r>
            <a:endParaRPr sz="1400" b="0" i="0" u="none" strike="noStrike" cap="none">
              <a:solidFill>
                <a:srgbClr val="000000"/>
              </a:solidFill>
              <a:latin typeface="Arial"/>
              <a:ea typeface="Arial"/>
              <a:cs typeface="Arial"/>
              <a:sym typeface="Arial"/>
            </a:endParaRPr>
          </a:p>
        </p:txBody>
      </p:sp>
      <p:pic>
        <p:nvPicPr>
          <p:cNvPr id="157" name="Google Shape;157;p2"/>
          <p:cNvPicPr preferRelativeResize="0"/>
          <p:nvPr/>
        </p:nvPicPr>
        <p:blipFill rotWithShape="1">
          <a:blip r:embed="rId3">
            <a:alphaModFix/>
          </a:blip>
          <a:srcRect/>
          <a:stretch/>
        </p:blipFill>
        <p:spPr>
          <a:xfrm>
            <a:off x="803680" y="4503740"/>
            <a:ext cx="139700" cy="165100"/>
          </a:xfrm>
          <a:prstGeom prst="rect">
            <a:avLst/>
          </a:prstGeom>
          <a:noFill/>
          <a:ln>
            <a:noFill/>
          </a:ln>
        </p:spPr>
      </p:pic>
      <p:sp>
        <p:nvSpPr>
          <p:cNvPr id="158" name="Google Shape;158;p2"/>
          <p:cNvSpPr/>
          <p:nvPr/>
        </p:nvSpPr>
        <p:spPr>
          <a:xfrm>
            <a:off x="855379" y="329684"/>
            <a:ext cx="240495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lt1"/>
                </a:solidFill>
                <a:latin typeface="Helvetica Neue"/>
                <a:ea typeface="Arial"/>
                <a:cs typeface="Arial"/>
                <a:sym typeface="Helvetica Neue"/>
              </a:rPr>
              <a:t>AGENDA</a:t>
            </a:r>
            <a:endParaRPr sz="1400" b="0" i="0" u="none" strike="noStrike" cap="none" dirty="0">
              <a:solidFill>
                <a:srgbClr val="000000"/>
              </a:solidFill>
              <a:latin typeface="Arial"/>
              <a:ea typeface="Arial"/>
              <a:cs typeface="Arial"/>
              <a:sym typeface="Arial"/>
            </a:endParaRPr>
          </a:p>
        </p:txBody>
      </p:sp>
      <p:cxnSp>
        <p:nvCxnSpPr>
          <p:cNvPr id="159" name="Google Shape;159;p2"/>
          <p:cNvCxnSpPr/>
          <p:nvPr/>
        </p:nvCxnSpPr>
        <p:spPr>
          <a:xfrm>
            <a:off x="803680" y="4921967"/>
            <a:ext cx="10497733" cy="0"/>
          </a:xfrm>
          <a:prstGeom prst="straightConnector1">
            <a:avLst/>
          </a:prstGeom>
          <a:noFill/>
          <a:ln w="9525" cap="flat" cmpd="sng">
            <a:solidFill>
              <a:srgbClr val="A5A5A5"/>
            </a:solidFill>
            <a:prstDash val="solid"/>
            <a:miter lim="800000"/>
            <a:headEnd type="none" w="sm" len="sm"/>
            <a:tailEnd type="none" w="sm" len="sm"/>
          </a:ln>
        </p:spPr>
      </p:cxnSp>
      <p:sp>
        <p:nvSpPr>
          <p:cNvPr id="160" name="Google Shape;160;p2"/>
          <p:cNvSpPr/>
          <p:nvPr/>
        </p:nvSpPr>
        <p:spPr>
          <a:xfrm>
            <a:off x="1410070" y="4971948"/>
            <a:ext cx="586226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Appendix. Supplementary material</a:t>
            </a:r>
            <a:endParaRPr sz="1400" b="0" i="0" u="none" strike="noStrike" cap="none">
              <a:solidFill>
                <a:srgbClr val="000000"/>
              </a:solidFill>
              <a:latin typeface="Arial"/>
              <a:ea typeface="Arial"/>
              <a:cs typeface="Arial"/>
              <a:sym typeface="Arial"/>
            </a:endParaRPr>
          </a:p>
        </p:txBody>
      </p:sp>
      <p:pic>
        <p:nvPicPr>
          <p:cNvPr id="161" name="Google Shape;161;p2"/>
          <p:cNvPicPr preferRelativeResize="0"/>
          <p:nvPr/>
        </p:nvPicPr>
        <p:blipFill rotWithShape="1">
          <a:blip r:embed="rId3">
            <a:alphaModFix/>
          </a:blip>
          <a:srcRect/>
          <a:stretch/>
        </p:blipFill>
        <p:spPr>
          <a:xfrm>
            <a:off x="782113" y="5074065"/>
            <a:ext cx="161267" cy="190588"/>
          </a:xfrm>
          <a:prstGeom prst="rect">
            <a:avLst/>
          </a:prstGeom>
          <a:noFill/>
          <a:ln>
            <a:noFill/>
          </a:ln>
        </p:spPr>
      </p:pic>
      <p:sp>
        <p:nvSpPr>
          <p:cNvPr id="162" name="Google Shape;162;p2"/>
          <p:cNvSpPr/>
          <p:nvPr/>
        </p:nvSpPr>
        <p:spPr>
          <a:xfrm>
            <a:off x="1014441" y="4962758"/>
            <a:ext cx="5822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07</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0"/>
          <p:cNvSpPr/>
          <p:nvPr/>
        </p:nvSpPr>
        <p:spPr>
          <a:xfrm>
            <a:off x="11273035" y="6488668"/>
            <a:ext cx="4411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Light"/>
                <a:ea typeface="Helvetica Neue Light"/>
                <a:cs typeface="Helvetica Neue Light"/>
                <a:sym typeface="Helvetica Neue Light"/>
              </a:rPr>
              <a:t>04</a:t>
            </a:r>
            <a:endParaRPr sz="1400" b="0" i="0" u="none" strike="noStrike" cap="none">
              <a:solidFill>
                <a:srgbClr val="000000"/>
              </a:solidFill>
              <a:latin typeface="Arial"/>
              <a:ea typeface="Arial"/>
              <a:cs typeface="Arial"/>
              <a:sym typeface="Arial"/>
            </a:endParaRPr>
          </a:p>
        </p:txBody>
      </p:sp>
      <p:sp>
        <p:nvSpPr>
          <p:cNvPr id="347" name="Google Shape;347;p20"/>
          <p:cNvSpPr/>
          <p:nvPr/>
        </p:nvSpPr>
        <p:spPr>
          <a:xfrm>
            <a:off x="855371" y="329675"/>
            <a:ext cx="7017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a:ea typeface="Helvetica Neue"/>
                <a:cs typeface="Helvetica Neue"/>
                <a:sym typeface="Helvetica Neue"/>
              </a:rPr>
              <a:t>３．Schedule/Organization/Cost</a:t>
            </a:r>
            <a:endParaRPr sz="1400" b="0" i="0" u="none" strike="noStrike" cap="none">
              <a:solidFill>
                <a:srgbClr val="000000"/>
              </a:solidFill>
              <a:latin typeface="Arial"/>
              <a:ea typeface="Arial"/>
              <a:cs typeface="Arial"/>
              <a:sym typeface="Arial"/>
            </a:endParaRPr>
          </a:p>
        </p:txBody>
      </p:sp>
      <p:sp>
        <p:nvSpPr>
          <p:cNvPr id="348" name="Google Shape;348;p20"/>
          <p:cNvSpPr txBox="1"/>
          <p:nvPr/>
        </p:nvSpPr>
        <p:spPr>
          <a:xfrm>
            <a:off x="2851271" y="6519445"/>
            <a:ext cx="419686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Helvetica Neue Light"/>
                <a:ea typeface="Helvetica Neue Light"/>
                <a:cs typeface="Helvetica Neue Light"/>
                <a:sym typeface="Helvetica Neue Light"/>
              </a:rPr>
              <a:t>Copyright © 2021 VTI All rights reserved</a:t>
            </a:r>
            <a:endParaRPr sz="1400" b="0" i="0" u="none" strike="noStrike" cap="none">
              <a:solidFill>
                <a:srgbClr val="000000"/>
              </a:solidFill>
              <a:latin typeface="Arial"/>
              <a:ea typeface="Arial"/>
              <a:cs typeface="Arial"/>
              <a:sym typeface="Arial"/>
            </a:endParaRPr>
          </a:p>
        </p:txBody>
      </p:sp>
      <p:sp>
        <p:nvSpPr>
          <p:cNvPr id="349" name="Google Shape;349;p20"/>
          <p:cNvSpPr txBox="1"/>
          <p:nvPr/>
        </p:nvSpPr>
        <p:spPr>
          <a:xfrm>
            <a:off x="656948" y="949911"/>
            <a:ext cx="111769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Project organization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1"/>
          <p:cNvSpPr/>
          <p:nvPr/>
        </p:nvSpPr>
        <p:spPr>
          <a:xfrm>
            <a:off x="11273035" y="6488668"/>
            <a:ext cx="4411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Light"/>
                <a:ea typeface="Helvetica Neue Light"/>
                <a:cs typeface="Helvetica Neue Light"/>
                <a:sym typeface="Helvetica Neue Light"/>
              </a:rPr>
              <a:t>04</a:t>
            </a:r>
            <a:endParaRPr sz="1400" b="0" i="0" u="none" strike="noStrike" cap="none">
              <a:solidFill>
                <a:srgbClr val="000000"/>
              </a:solidFill>
              <a:latin typeface="Arial"/>
              <a:ea typeface="Arial"/>
              <a:cs typeface="Arial"/>
              <a:sym typeface="Arial"/>
            </a:endParaRPr>
          </a:p>
        </p:txBody>
      </p:sp>
      <p:sp>
        <p:nvSpPr>
          <p:cNvPr id="355" name="Google Shape;355;p21"/>
          <p:cNvSpPr/>
          <p:nvPr/>
        </p:nvSpPr>
        <p:spPr>
          <a:xfrm>
            <a:off x="855371" y="329675"/>
            <a:ext cx="6965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a:ea typeface="Helvetica Neue"/>
                <a:cs typeface="Helvetica Neue"/>
                <a:sym typeface="Helvetica Neue"/>
              </a:rPr>
              <a:t>３．Schedule/Organization/Cost</a:t>
            </a:r>
            <a:endParaRPr sz="1400" b="0" i="0" u="none" strike="noStrike" cap="none">
              <a:solidFill>
                <a:srgbClr val="000000"/>
              </a:solidFill>
              <a:latin typeface="Arial"/>
              <a:ea typeface="Arial"/>
              <a:cs typeface="Arial"/>
              <a:sym typeface="Arial"/>
            </a:endParaRPr>
          </a:p>
        </p:txBody>
      </p:sp>
      <p:sp>
        <p:nvSpPr>
          <p:cNvPr id="356" name="Google Shape;356;p21"/>
          <p:cNvSpPr txBox="1"/>
          <p:nvPr/>
        </p:nvSpPr>
        <p:spPr>
          <a:xfrm>
            <a:off x="2851271" y="6519445"/>
            <a:ext cx="419686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Helvetica Neue Light"/>
                <a:ea typeface="Helvetica Neue Light"/>
                <a:cs typeface="Helvetica Neue Light"/>
                <a:sym typeface="Helvetica Neue Light"/>
              </a:rPr>
              <a:t>Copyright © 2021 VTI All rights reserved</a:t>
            </a:r>
            <a:endParaRPr sz="1400" b="0" i="0" u="none" strike="noStrike" cap="none">
              <a:solidFill>
                <a:srgbClr val="000000"/>
              </a:solidFill>
              <a:latin typeface="Arial"/>
              <a:ea typeface="Arial"/>
              <a:cs typeface="Arial"/>
              <a:sym typeface="Arial"/>
            </a:endParaRPr>
          </a:p>
        </p:txBody>
      </p:sp>
      <p:sp>
        <p:nvSpPr>
          <p:cNvPr id="357" name="Google Shape;357;p21"/>
          <p:cNvSpPr txBox="1"/>
          <p:nvPr/>
        </p:nvSpPr>
        <p:spPr>
          <a:xfrm>
            <a:off x="656948" y="949911"/>
            <a:ext cx="111769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Role &amp; Responsibility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2"/>
          <p:cNvSpPr/>
          <p:nvPr/>
        </p:nvSpPr>
        <p:spPr>
          <a:xfrm>
            <a:off x="11273035" y="6488668"/>
            <a:ext cx="4411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Light"/>
                <a:ea typeface="Helvetica Neue Light"/>
                <a:cs typeface="Helvetica Neue Light"/>
                <a:sym typeface="Helvetica Neue Light"/>
              </a:rPr>
              <a:t>04</a:t>
            </a:r>
            <a:endParaRPr sz="1400" b="0" i="0" u="none" strike="noStrike" cap="none">
              <a:solidFill>
                <a:srgbClr val="000000"/>
              </a:solidFill>
              <a:latin typeface="Arial"/>
              <a:ea typeface="Arial"/>
              <a:cs typeface="Arial"/>
              <a:sym typeface="Arial"/>
            </a:endParaRPr>
          </a:p>
        </p:txBody>
      </p:sp>
      <p:sp>
        <p:nvSpPr>
          <p:cNvPr id="363" name="Google Shape;363;p22"/>
          <p:cNvSpPr/>
          <p:nvPr/>
        </p:nvSpPr>
        <p:spPr>
          <a:xfrm>
            <a:off x="855371" y="329675"/>
            <a:ext cx="66735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a:ea typeface="Helvetica Neue"/>
                <a:cs typeface="Helvetica Neue"/>
                <a:sym typeface="Helvetica Neue"/>
              </a:rPr>
              <a:t>３．Schedule/Organization/Cost</a:t>
            </a:r>
            <a:endParaRPr sz="1400" b="0" i="0" u="none" strike="noStrike" cap="none">
              <a:solidFill>
                <a:srgbClr val="000000"/>
              </a:solidFill>
              <a:latin typeface="Arial"/>
              <a:ea typeface="Arial"/>
              <a:cs typeface="Arial"/>
              <a:sym typeface="Arial"/>
            </a:endParaRPr>
          </a:p>
        </p:txBody>
      </p:sp>
      <p:sp>
        <p:nvSpPr>
          <p:cNvPr id="364" name="Google Shape;364;p22"/>
          <p:cNvSpPr txBox="1"/>
          <p:nvPr/>
        </p:nvSpPr>
        <p:spPr>
          <a:xfrm>
            <a:off x="2851271" y="6519445"/>
            <a:ext cx="419686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Helvetica Neue Light"/>
                <a:ea typeface="Helvetica Neue Light"/>
                <a:cs typeface="Helvetica Neue Light"/>
                <a:sym typeface="Helvetica Neue Light"/>
              </a:rPr>
              <a:t>Copyright © 2021 VTI All rights reserved</a:t>
            </a:r>
            <a:endParaRPr sz="1400" b="0" i="0" u="none" strike="noStrike" cap="none">
              <a:solidFill>
                <a:srgbClr val="000000"/>
              </a:solidFill>
              <a:latin typeface="Arial"/>
              <a:ea typeface="Arial"/>
              <a:cs typeface="Arial"/>
              <a:sym typeface="Arial"/>
            </a:endParaRPr>
          </a:p>
        </p:txBody>
      </p:sp>
      <p:sp>
        <p:nvSpPr>
          <p:cNvPr id="365" name="Google Shape;365;p22"/>
          <p:cNvSpPr txBox="1"/>
          <p:nvPr/>
        </p:nvSpPr>
        <p:spPr>
          <a:xfrm>
            <a:off x="656948" y="949911"/>
            <a:ext cx="111769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Summary Cost or Detail Cost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3"/>
          <p:cNvSpPr/>
          <p:nvPr/>
        </p:nvSpPr>
        <p:spPr>
          <a:xfrm>
            <a:off x="11273035" y="6488668"/>
            <a:ext cx="4411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Light"/>
                <a:ea typeface="Helvetica Neue Light"/>
                <a:cs typeface="Helvetica Neue Light"/>
                <a:sym typeface="Helvetica Neue Light"/>
              </a:rPr>
              <a:t>04</a:t>
            </a:r>
            <a:endParaRPr sz="1400" b="0" i="0" u="none" strike="noStrike" cap="none">
              <a:solidFill>
                <a:srgbClr val="000000"/>
              </a:solidFill>
              <a:latin typeface="Arial"/>
              <a:ea typeface="Arial"/>
              <a:cs typeface="Arial"/>
              <a:sym typeface="Arial"/>
            </a:endParaRPr>
          </a:p>
        </p:txBody>
      </p:sp>
      <p:sp>
        <p:nvSpPr>
          <p:cNvPr id="371" name="Google Shape;371;p23"/>
          <p:cNvSpPr/>
          <p:nvPr/>
        </p:nvSpPr>
        <p:spPr>
          <a:xfrm>
            <a:off x="855379" y="329684"/>
            <a:ext cx="67049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a:ea typeface="Helvetica Neue"/>
                <a:cs typeface="Helvetica Neue"/>
                <a:sym typeface="Helvetica Neue"/>
              </a:rPr>
              <a:t>4．Operation and maintenance</a:t>
            </a:r>
            <a:endParaRPr sz="1400" b="0" i="0" u="none" strike="noStrike" cap="none">
              <a:solidFill>
                <a:srgbClr val="000000"/>
              </a:solidFill>
              <a:latin typeface="Arial"/>
              <a:ea typeface="Arial"/>
              <a:cs typeface="Arial"/>
              <a:sym typeface="Arial"/>
            </a:endParaRPr>
          </a:p>
        </p:txBody>
      </p:sp>
      <p:sp>
        <p:nvSpPr>
          <p:cNvPr id="372" name="Google Shape;372;p23"/>
          <p:cNvSpPr txBox="1"/>
          <p:nvPr/>
        </p:nvSpPr>
        <p:spPr>
          <a:xfrm>
            <a:off x="2851271" y="6519445"/>
            <a:ext cx="419686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Helvetica Neue Light"/>
                <a:ea typeface="Helvetica Neue Light"/>
                <a:cs typeface="Helvetica Neue Light"/>
                <a:sym typeface="Helvetica Neue Light"/>
              </a:rPr>
              <a:t>Copyright © 2021 VTI All rights reserved</a:t>
            </a:r>
            <a:endParaRPr sz="1400" b="0" i="0" u="none" strike="noStrike" cap="none">
              <a:solidFill>
                <a:srgbClr val="000000"/>
              </a:solidFill>
              <a:latin typeface="Arial"/>
              <a:ea typeface="Arial"/>
              <a:cs typeface="Arial"/>
              <a:sym typeface="Arial"/>
            </a:endParaRPr>
          </a:p>
        </p:txBody>
      </p:sp>
      <p:sp>
        <p:nvSpPr>
          <p:cNvPr id="373" name="Google Shape;373;p23"/>
          <p:cNvSpPr txBox="1"/>
          <p:nvPr/>
        </p:nvSpPr>
        <p:spPr>
          <a:xfrm>
            <a:off x="656948" y="949911"/>
            <a:ext cx="11176986"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Example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4"/>
          <p:cNvSpPr/>
          <p:nvPr/>
        </p:nvSpPr>
        <p:spPr>
          <a:xfrm>
            <a:off x="2199257" y="1458396"/>
            <a:ext cx="478733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Helvetica Neue Light"/>
                <a:ea typeface="Helvetica Neue Light"/>
                <a:cs typeface="Helvetica Neue Light"/>
                <a:sym typeface="Helvetica Neue Light"/>
              </a:rPr>
              <a:t>CONTRACT</a:t>
            </a:r>
            <a:endParaRPr sz="1400" b="0" i="0" u="none" strike="noStrike" cap="none">
              <a:solidFill>
                <a:srgbClr val="000000"/>
              </a:solidFill>
              <a:latin typeface="Arial"/>
              <a:ea typeface="Arial"/>
              <a:cs typeface="Arial"/>
              <a:sym typeface="Arial"/>
            </a:endParaRPr>
          </a:p>
        </p:txBody>
      </p:sp>
      <p:cxnSp>
        <p:nvCxnSpPr>
          <p:cNvPr id="379" name="Google Shape;379;p24"/>
          <p:cNvCxnSpPr/>
          <p:nvPr/>
        </p:nvCxnSpPr>
        <p:spPr>
          <a:xfrm>
            <a:off x="2328863" y="2043111"/>
            <a:ext cx="1042987" cy="0"/>
          </a:xfrm>
          <a:prstGeom prst="straightConnector1">
            <a:avLst/>
          </a:prstGeom>
          <a:noFill/>
          <a:ln w="9525" cap="flat" cmpd="sng">
            <a:solidFill>
              <a:schemeClr val="lt1"/>
            </a:solidFill>
            <a:prstDash val="solid"/>
            <a:miter lim="800000"/>
            <a:headEnd type="none" w="sm" len="sm"/>
            <a:tailEnd type="none" w="sm" len="sm"/>
          </a:ln>
        </p:spPr>
      </p:cxnSp>
      <p:sp>
        <p:nvSpPr>
          <p:cNvPr id="380" name="Google Shape;380;p24"/>
          <p:cNvSpPr/>
          <p:nvPr/>
        </p:nvSpPr>
        <p:spPr>
          <a:xfrm>
            <a:off x="2328863" y="2224941"/>
            <a:ext cx="541863" cy="492436"/>
          </a:xfrm>
          <a:prstGeom prst="rect">
            <a:avLst/>
          </a:prstGeom>
          <a:solidFill>
            <a:schemeClr val="lt1"/>
          </a:solid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r>
              <a:rPr lang="en-US" sz="2400" b="0" i="0" u="none" strike="noStrike" cap="none">
                <a:solidFill>
                  <a:schemeClr val="dk2"/>
                </a:solidFill>
                <a:latin typeface="Helvetica Neue Light"/>
                <a:ea typeface="Helvetica Neue Light"/>
                <a:cs typeface="Helvetica Neue Light"/>
                <a:sym typeface="Helvetica Neue Light"/>
              </a:rPr>
              <a:t>1</a:t>
            </a:r>
            <a:endParaRPr sz="1400" b="0" i="0" u="none" strike="noStrike" cap="none">
              <a:solidFill>
                <a:srgbClr val="000000"/>
              </a:solidFill>
              <a:latin typeface="Arial"/>
              <a:ea typeface="Arial"/>
              <a:cs typeface="Arial"/>
              <a:sym typeface="Arial"/>
            </a:endParaRPr>
          </a:p>
        </p:txBody>
      </p:sp>
      <p:sp>
        <p:nvSpPr>
          <p:cNvPr id="381" name="Google Shape;381;p24"/>
          <p:cNvSpPr txBox="1"/>
          <p:nvPr/>
        </p:nvSpPr>
        <p:spPr>
          <a:xfrm>
            <a:off x="3094646" y="2240500"/>
            <a:ext cx="5425990" cy="461624"/>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535353"/>
              </a:buClr>
              <a:buSzPts val="2000"/>
              <a:buFont typeface="Arial"/>
              <a:buNone/>
            </a:pPr>
            <a:r>
              <a:rPr lang="en-US" sz="2400" b="1" i="0" u="none" strike="noStrike" cap="none">
                <a:solidFill>
                  <a:schemeClr val="lt1"/>
                </a:solidFill>
                <a:latin typeface="Helvetica Neue Light"/>
                <a:ea typeface="Helvetica Neue Light"/>
                <a:cs typeface="Helvetica Neue Light"/>
                <a:sym typeface="Helvetica Neue Light"/>
              </a:rPr>
              <a:t>Contract type and Scope</a:t>
            </a:r>
            <a:endParaRPr sz="1400" b="0" i="0" u="none" strike="noStrike" cap="none">
              <a:solidFill>
                <a:srgbClr val="000000"/>
              </a:solidFill>
              <a:latin typeface="Arial"/>
              <a:ea typeface="Arial"/>
              <a:cs typeface="Arial"/>
              <a:sym typeface="Arial"/>
            </a:endParaRPr>
          </a:p>
        </p:txBody>
      </p:sp>
      <p:sp>
        <p:nvSpPr>
          <p:cNvPr id="382" name="Google Shape;382;p24"/>
          <p:cNvSpPr txBox="1"/>
          <p:nvPr/>
        </p:nvSpPr>
        <p:spPr>
          <a:xfrm>
            <a:off x="3094646" y="2846598"/>
            <a:ext cx="5425990" cy="461624"/>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535353"/>
              </a:buClr>
              <a:buSzPts val="2000"/>
              <a:buFont typeface="Arial"/>
              <a:buNone/>
            </a:pPr>
            <a:r>
              <a:rPr lang="en-US" sz="2400" b="1" i="0" u="none" strike="noStrike" cap="none">
                <a:solidFill>
                  <a:schemeClr val="lt1"/>
                </a:solidFill>
                <a:latin typeface="Helvetica Neue Light"/>
                <a:ea typeface="Helvetica Neue Light"/>
                <a:cs typeface="Helvetica Neue Light"/>
                <a:sym typeface="Helvetica Neue Light"/>
              </a:rPr>
              <a:t>Contract cost </a:t>
            </a:r>
            <a:endParaRPr sz="1400" b="0" i="0" u="none" strike="noStrike" cap="none">
              <a:solidFill>
                <a:srgbClr val="000000"/>
              </a:solidFill>
              <a:latin typeface="Arial"/>
              <a:ea typeface="Arial"/>
              <a:cs typeface="Arial"/>
              <a:sym typeface="Arial"/>
            </a:endParaRPr>
          </a:p>
        </p:txBody>
      </p:sp>
      <p:sp>
        <p:nvSpPr>
          <p:cNvPr id="383" name="Google Shape;383;p24"/>
          <p:cNvSpPr txBox="1"/>
          <p:nvPr/>
        </p:nvSpPr>
        <p:spPr>
          <a:xfrm>
            <a:off x="3094646" y="3501235"/>
            <a:ext cx="5425990" cy="461624"/>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535353"/>
              </a:buClr>
              <a:buSzPts val="2000"/>
              <a:buFont typeface="Arial"/>
              <a:buNone/>
            </a:pPr>
            <a:r>
              <a:rPr lang="en-US" sz="2400" b="1" i="0" u="none" strike="noStrike" cap="none">
                <a:solidFill>
                  <a:schemeClr val="lt1"/>
                </a:solidFill>
                <a:latin typeface="Helvetica Neue Light"/>
                <a:ea typeface="Helvetica Neue Light"/>
                <a:cs typeface="Helvetica Neue Light"/>
                <a:sym typeface="Helvetica Neue Light"/>
              </a:rPr>
              <a:t>Acceptance Time (Optional)</a:t>
            </a:r>
            <a:endParaRPr sz="1400" b="0" i="0" u="none" strike="noStrike" cap="none">
              <a:solidFill>
                <a:srgbClr val="000000"/>
              </a:solidFill>
              <a:latin typeface="Arial"/>
              <a:ea typeface="Arial"/>
              <a:cs typeface="Arial"/>
              <a:sym typeface="Arial"/>
            </a:endParaRPr>
          </a:p>
        </p:txBody>
      </p:sp>
      <p:sp>
        <p:nvSpPr>
          <p:cNvPr id="384" name="Google Shape;384;p24"/>
          <p:cNvSpPr txBox="1"/>
          <p:nvPr/>
        </p:nvSpPr>
        <p:spPr>
          <a:xfrm>
            <a:off x="3094646" y="4033761"/>
            <a:ext cx="6876544" cy="461624"/>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535353"/>
              </a:buClr>
              <a:buSzPts val="2000"/>
              <a:buFont typeface="Arial"/>
              <a:buNone/>
            </a:pPr>
            <a:r>
              <a:rPr lang="en-US" sz="2400" b="1" i="0" u="none" strike="noStrike" cap="none">
                <a:solidFill>
                  <a:schemeClr val="lt1"/>
                </a:solidFill>
                <a:latin typeface="Helvetica Neue Light"/>
                <a:ea typeface="Helvetica Neue Light"/>
                <a:cs typeface="Helvetica Neue Light"/>
                <a:sym typeface="Helvetica Neue Light"/>
              </a:rPr>
              <a:t>Payment methods and conditions (Optional)</a:t>
            </a:r>
            <a:endParaRPr sz="1400" b="0" i="0" u="none" strike="noStrike" cap="none">
              <a:solidFill>
                <a:srgbClr val="000000"/>
              </a:solidFill>
              <a:latin typeface="Arial"/>
              <a:ea typeface="Arial"/>
              <a:cs typeface="Arial"/>
              <a:sym typeface="Arial"/>
            </a:endParaRPr>
          </a:p>
        </p:txBody>
      </p:sp>
      <p:sp>
        <p:nvSpPr>
          <p:cNvPr id="385" name="Google Shape;385;p24"/>
          <p:cNvSpPr/>
          <p:nvPr/>
        </p:nvSpPr>
        <p:spPr>
          <a:xfrm>
            <a:off x="2328863" y="2831192"/>
            <a:ext cx="541863" cy="492436"/>
          </a:xfrm>
          <a:prstGeom prst="rect">
            <a:avLst/>
          </a:prstGeom>
          <a:solidFill>
            <a:schemeClr val="lt1"/>
          </a:solid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r>
              <a:rPr lang="en-US" sz="2400" b="0" i="0" u="none" strike="noStrike" cap="none">
                <a:solidFill>
                  <a:schemeClr val="dk2"/>
                </a:solidFill>
                <a:latin typeface="Helvetica Neue Light"/>
                <a:ea typeface="Helvetica Neue Light"/>
                <a:cs typeface="Helvetica Neue Light"/>
                <a:sym typeface="Helvetica Neue Light"/>
              </a:rPr>
              <a:t>2</a:t>
            </a:r>
            <a:endParaRPr sz="2400" b="0" i="0" u="none" strike="noStrike" cap="none">
              <a:solidFill>
                <a:schemeClr val="dk2"/>
              </a:solidFill>
              <a:latin typeface="Helvetica Neue Light"/>
              <a:ea typeface="Helvetica Neue Light"/>
              <a:cs typeface="Helvetica Neue Light"/>
              <a:sym typeface="Helvetica Neue Light"/>
            </a:endParaRPr>
          </a:p>
        </p:txBody>
      </p:sp>
      <p:sp>
        <p:nvSpPr>
          <p:cNvPr id="386" name="Google Shape;386;p24"/>
          <p:cNvSpPr/>
          <p:nvPr/>
        </p:nvSpPr>
        <p:spPr>
          <a:xfrm>
            <a:off x="2328863" y="3449756"/>
            <a:ext cx="541863" cy="492436"/>
          </a:xfrm>
          <a:prstGeom prst="rect">
            <a:avLst/>
          </a:prstGeom>
          <a:solidFill>
            <a:schemeClr val="lt1"/>
          </a:solid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r>
              <a:rPr lang="en-US" sz="2400" b="0" i="0" u="none" strike="noStrike" cap="none">
                <a:solidFill>
                  <a:schemeClr val="dk2"/>
                </a:solidFill>
                <a:latin typeface="Helvetica Neue Light"/>
                <a:ea typeface="Helvetica Neue Light"/>
                <a:cs typeface="Helvetica Neue Light"/>
                <a:sym typeface="Helvetica Neue Light"/>
              </a:rPr>
              <a:t>3</a:t>
            </a:r>
            <a:endParaRPr sz="1400" b="0" i="0" u="none" strike="noStrike" cap="none">
              <a:solidFill>
                <a:srgbClr val="000000"/>
              </a:solidFill>
              <a:latin typeface="Arial"/>
              <a:ea typeface="Arial"/>
              <a:cs typeface="Arial"/>
              <a:sym typeface="Arial"/>
            </a:endParaRPr>
          </a:p>
        </p:txBody>
      </p:sp>
      <p:sp>
        <p:nvSpPr>
          <p:cNvPr id="387" name="Google Shape;387;p24"/>
          <p:cNvSpPr/>
          <p:nvPr/>
        </p:nvSpPr>
        <p:spPr>
          <a:xfrm>
            <a:off x="2328863" y="4002949"/>
            <a:ext cx="541863" cy="492436"/>
          </a:xfrm>
          <a:prstGeom prst="rect">
            <a:avLst/>
          </a:prstGeom>
          <a:solidFill>
            <a:schemeClr val="lt1"/>
          </a:solid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r>
              <a:rPr lang="en-US" sz="2400" b="0" i="0" u="none" strike="noStrike" cap="none">
                <a:solidFill>
                  <a:schemeClr val="dk2"/>
                </a:solidFill>
                <a:latin typeface="Helvetica Neue Light"/>
                <a:ea typeface="Helvetica Neue Light"/>
                <a:cs typeface="Helvetica Neue Light"/>
                <a:sym typeface="Helvetica Neue Light"/>
              </a:rPr>
              <a:t>4</a:t>
            </a:r>
            <a:endParaRPr sz="1400" b="0" i="0" u="none" strike="noStrike" cap="none">
              <a:solidFill>
                <a:srgbClr val="000000"/>
              </a:solidFill>
              <a:latin typeface="Arial"/>
              <a:ea typeface="Arial"/>
              <a:cs typeface="Arial"/>
              <a:sym typeface="Arial"/>
            </a:endParaRPr>
          </a:p>
        </p:txBody>
      </p:sp>
      <p:sp>
        <p:nvSpPr>
          <p:cNvPr id="388" name="Google Shape;388;p24"/>
          <p:cNvSpPr txBox="1"/>
          <p:nvPr/>
        </p:nvSpPr>
        <p:spPr>
          <a:xfrm>
            <a:off x="3094646" y="4578991"/>
            <a:ext cx="6876544" cy="461624"/>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535353"/>
              </a:buClr>
              <a:buSzPts val="2000"/>
              <a:buFont typeface="Arial"/>
              <a:buNone/>
            </a:pPr>
            <a:r>
              <a:rPr lang="en-US" sz="2400" b="1" i="0" u="none" strike="noStrike" cap="none">
                <a:solidFill>
                  <a:schemeClr val="lt1"/>
                </a:solidFill>
                <a:latin typeface="Helvetica Neue Light"/>
                <a:ea typeface="Helvetica Neue Light"/>
                <a:cs typeface="Helvetica Neue Light"/>
                <a:sym typeface="Helvetica Neue Light"/>
              </a:rPr>
              <a:t>Warranty liability (Optional)</a:t>
            </a:r>
            <a:endParaRPr sz="1400" b="0" i="0" u="none" strike="noStrike" cap="none">
              <a:solidFill>
                <a:srgbClr val="000000"/>
              </a:solidFill>
              <a:latin typeface="Arial"/>
              <a:ea typeface="Arial"/>
              <a:cs typeface="Arial"/>
              <a:sym typeface="Arial"/>
            </a:endParaRPr>
          </a:p>
        </p:txBody>
      </p:sp>
      <p:sp>
        <p:nvSpPr>
          <p:cNvPr id="389" name="Google Shape;389;p24"/>
          <p:cNvSpPr/>
          <p:nvPr/>
        </p:nvSpPr>
        <p:spPr>
          <a:xfrm>
            <a:off x="2328863" y="4548179"/>
            <a:ext cx="541863" cy="492436"/>
          </a:xfrm>
          <a:prstGeom prst="rect">
            <a:avLst/>
          </a:prstGeom>
          <a:solidFill>
            <a:schemeClr val="lt1"/>
          </a:solid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r>
              <a:rPr lang="en-US" sz="2400" b="0" i="0" u="none" strike="noStrike" cap="none">
                <a:solidFill>
                  <a:schemeClr val="dk2"/>
                </a:solidFill>
                <a:latin typeface="Helvetica Neue Light"/>
                <a:ea typeface="Helvetica Neue Light"/>
                <a:cs typeface="Helvetica Neue Light"/>
                <a:sym typeface="Helvetica Neue Light"/>
              </a:rPr>
              <a:t>5</a:t>
            </a:r>
            <a:endParaRPr sz="1400" b="0" i="0" u="none" strike="noStrike" cap="none">
              <a:solidFill>
                <a:srgbClr val="000000"/>
              </a:solidFill>
              <a:latin typeface="Arial"/>
              <a:ea typeface="Arial"/>
              <a:cs typeface="Arial"/>
              <a:sym typeface="Arial"/>
            </a:endParaRPr>
          </a:p>
        </p:txBody>
      </p:sp>
      <p:sp>
        <p:nvSpPr>
          <p:cNvPr id="390" name="Google Shape;390;p24"/>
          <p:cNvSpPr txBox="1"/>
          <p:nvPr/>
        </p:nvSpPr>
        <p:spPr>
          <a:xfrm>
            <a:off x="3094646" y="5123209"/>
            <a:ext cx="6876544" cy="461624"/>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535353"/>
              </a:buClr>
              <a:buSzPts val="2000"/>
              <a:buFont typeface="Arial"/>
              <a:buNone/>
            </a:pPr>
            <a:r>
              <a:rPr lang="en-US" sz="2400" b="1" i="0" u="none" strike="noStrike" cap="none">
                <a:solidFill>
                  <a:schemeClr val="lt1"/>
                </a:solidFill>
                <a:latin typeface="Helvetica Neue Light"/>
                <a:ea typeface="Helvetica Neue Light"/>
                <a:cs typeface="Helvetica Neue Light"/>
                <a:sym typeface="Helvetica Neue Light"/>
              </a:rPr>
              <a:t>Proposal /Estimate validity period (Optional)</a:t>
            </a:r>
            <a:endParaRPr sz="1400" b="0" i="0" u="none" strike="noStrike" cap="none">
              <a:solidFill>
                <a:srgbClr val="000000"/>
              </a:solidFill>
              <a:latin typeface="Arial"/>
              <a:ea typeface="Arial"/>
              <a:cs typeface="Arial"/>
              <a:sym typeface="Arial"/>
            </a:endParaRPr>
          </a:p>
        </p:txBody>
      </p:sp>
      <p:sp>
        <p:nvSpPr>
          <p:cNvPr id="391" name="Google Shape;391;p24"/>
          <p:cNvSpPr/>
          <p:nvPr/>
        </p:nvSpPr>
        <p:spPr>
          <a:xfrm>
            <a:off x="2328863" y="5092397"/>
            <a:ext cx="541863" cy="492436"/>
          </a:xfrm>
          <a:prstGeom prst="rect">
            <a:avLst/>
          </a:prstGeom>
          <a:solidFill>
            <a:schemeClr val="lt1"/>
          </a:solid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r>
              <a:rPr lang="en-US" sz="2400" b="0" i="0" u="none" strike="noStrike" cap="none">
                <a:solidFill>
                  <a:schemeClr val="dk2"/>
                </a:solidFill>
                <a:latin typeface="Helvetica Neue Light"/>
                <a:ea typeface="Helvetica Neue Light"/>
                <a:cs typeface="Helvetica Neue Light"/>
                <a:sym typeface="Helvetica Neue Light"/>
              </a:rPr>
              <a:t>6</a:t>
            </a:r>
            <a:endParaRPr sz="2400" b="0" i="0" u="none" strike="noStrike" cap="none">
              <a:solidFill>
                <a:schemeClr val="dk2"/>
              </a:solidFill>
              <a:latin typeface="Helvetica Neue Light"/>
              <a:ea typeface="Helvetica Neue Light"/>
              <a:cs typeface="Helvetica Neue Light"/>
              <a:sym typeface="Helvetica Neue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5"/>
          <p:cNvSpPr/>
          <p:nvPr/>
        </p:nvSpPr>
        <p:spPr>
          <a:xfrm>
            <a:off x="11273035" y="6488668"/>
            <a:ext cx="4411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Light"/>
                <a:ea typeface="Helvetica Neue Light"/>
                <a:cs typeface="Helvetica Neue Light"/>
                <a:sym typeface="Helvetica Neue Light"/>
              </a:rPr>
              <a:t>04</a:t>
            </a:r>
            <a:endParaRPr sz="1400" b="0" i="0" u="none" strike="noStrike" cap="none">
              <a:solidFill>
                <a:srgbClr val="000000"/>
              </a:solidFill>
              <a:latin typeface="Arial"/>
              <a:ea typeface="Arial"/>
              <a:cs typeface="Arial"/>
              <a:sym typeface="Arial"/>
            </a:endParaRPr>
          </a:p>
        </p:txBody>
      </p:sp>
      <p:sp>
        <p:nvSpPr>
          <p:cNvPr id="397" name="Google Shape;397;p25"/>
          <p:cNvSpPr/>
          <p:nvPr/>
        </p:nvSpPr>
        <p:spPr>
          <a:xfrm>
            <a:off x="855379" y="329684"/>
            <a:ext cx="67049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a:ea typeface="Helvetica Neue"/>
                <a:cs typeface="Helvetica Neue"/>
                <a:sym typeface="Helvetica Neue"/>
              </a:rPr>
              <a:t>1. Contract type and Scope</a:t>
            </a:r>
            <a:endParaRPr sz="1400" b="0" i="0" u="none" strike="noStrike" cap="none">
              <a:solidFill>
                <a:srgbClr val="000000"/>
              </a:solidFill>
              <a:latin typeface="Arial"/>
              <a:ea typeface="Arial"/>
              <a:cs typeface="Arial"/>
              <a:sym typeface="Arial"/>
            </a:endParaRPr>
          </a:p>
        </p:txBody>
      </p:sp>
      <p:sp>
        <p:nvSpPr>
          <p:cNvPr id="398" name="Google Shape;398;p25"/>
          <p:cNvSpPr txBox="1"/>
          <p:nvPr/>
        </p:nvSpPr>
        <p:spPr>
          <a:xfrm>
            <a:off x="2851271" y="6519445"/>
            <a:ext cx="419686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Helvetica Neue Light"/>
                <a:ea typeface="Helvetica Neue Light"/>
                <a:cs typeface="Helvetica Neue Light"/>
                <a:sym typeface="Helvetica Neue Light"/>
              </a:rPr>
              <a:t>Copyright © 2021 VTI All rights reserved</a:t>
            </a:r>
            <a:endParaRPr sz="1400" b="0" i="0" u="none" strike="noStrike" cap="none">
              <a:solidFill>
                <a:srgbClr val="000000"/>
              </a:solidFill>
              <a:latin typeface="Arial"/>
              <a:ea typeface="Arial"/>
              <a:cs typeface="Arial"/>
              <a:sym typeface="Arial"/>
            </a:endParaRPr>
          </a:p>
        </p:txBody>
      </p:sp>
      <p:sp>
        <p:nvSpPr>
          <p:cNvPr id="399" name="Google Shape;399;p25"/>
          <p:cNvSpPr txBox="1"/>
          <p:nvPr/>
        </p:nvSpPr>
        <p:spPr>
          <a:xfrm>
            <a:off x="656948" y="949911"/>
            <a:ext cx="111769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Example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6"/>
          <p:cNvSpPr/>
          <p:nvPr/>
        </p:nvSpPr>
        <p:spPr>
          <a:xfrm>
            <a:off x="11273035" y="6488668"/>
            <a:ext cx="4411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Light"/>
                <a:ea typeface="Helvetica Neue Light"/>
                <a:cs typeface="Helvetica Neue Light"/>
                <a:sym typeface="Helvetica Neue Light"/>
              </a:rPr>
              <a:t>04</a:t>
            </a:r>
            <a:endParaRPr sz="1400" b="0" i="0" u="none" strike="noStrike" cap="none">
              <a:solidFill>
                <a:srgbClr val="000000"/>
              </a:solidFill>
              <a:latin typeface="Arial"/>
              <a:ea typeface="Arial"/>
              <a:cs typeface="Arial"/>
              <a:sym typeface="Arial"/>
            </a:endParaRPr>
          </a:p>
        </p:txBody>
      </p:sp>
      <p:sp>
        <p:nvSpPr>
          <p:cNvPr id="405" name="Google Shape;405;p26"/>
          <p:cNvSpPr/>
          <p:nvPr/>
        </p:nvSpPr>
        <p:spPr>
          <a:xfrm>
            <a:off x="855379" y="329684"/>
            <a:ext cx="67049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a:ea typeface="Helvetica Neue"/>
                <a:cs typeface="Helvetica Neue"/>
                <a:sym typeface="Helvetica Neue"/>
              </a:rPr>
              <a:t>2. Contract cost </a:t>
            </a:r>
            <a:endParaRPr sz="1400" b="0" i="0" u="none" strike="noStrike" cap="none">
              <a:solidFill>
                <a:srgbClr val="000000"/>
              </a:solidFill>
              <a:latin typeface="Arial"/>
              <a:ea typeface="Arial"/>
              <a:cs typeface="Arial"/>
              <a:sym typeface="Arial"/>
            </a:endParaRPr>
          </a:p>
        </p:txBody>
      </p:sp>
      <p:sp>
        <p:nvSpPr>
          <p:cNvPr id="406" name="Google Shape;406;p26"/>
          <p:cNvSpPr txBox="1"/>
          <p:nvPr/>
        </p:nvSpPr>
        <p:spPr>
          <a:xfrm>
            <a:off x="2851271" y="6519445"/>
            <a:ext cx="419686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Helvetica Neue Light"/>
                <a:ea typeface="Helvetica Neue Light"/>
                <a:cs typeface="Helvetica Neue Light"/>
                <a:sym typeface="Helvetica Neue Light"/>
              </a:rPr>
              <a:t>Copyright © 2021 VTI All rights reserved</a:t>
            </a:r>
            <a:endParaRPr sz="1400" b="0" i="0" u="none" strike="noStrike" cap="none">
              <a:solidFill>
                <a:srgbClr val="000000"/>
              </a:solidFill>
              <a:latin typeface="Arial"/>
              <a:ea typeface="Arial"/>
              <a:cs typeface="Arial"/>
              <a:sym typeface="Arial"/>
            </a:endParaRPr>
          </a:p>
        </p:txBody>
      </p:sp>
      <p:sp>
        <p:nvSpPr>
          <p:cNvPr id="407" name="Google Shape;407;p26"/>
          <p:cNvSpPr txBox="1"/>
          <p:nvPr/>
        </p:nvSpPr>
        <p:spPr>
          <a:xfrm>
            <a:off x="656948" y="949911"/>
            <a:ext cx="111769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Example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7"/>
          <p:cNvSpPr/>
          <p:nvPr/>
        </p:nvSpPr>
        <p:spPr>
          <a:xfrm>
            <a:off x="11273035" y="6488668"/>
            <a:ext cx="4411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Light"/>
                <a:ea typeface="Helvetica Neue Light"/>
                <a:cs typeface="Helvetica Neue Light"/>
                <a:sym typeface="Helvetica Neue Light"/>
              </a:rPr>
              <a:t>04</a:t>
            </a:r>
            <a:endParaRPr sz="1400" b="0" i="0" u="none" strike="noStrike" cap="none">
              <a:solidFill>
                <a:srgbClr val="000000"/>
              </a:solidFill>
              <a:latin typeface="Arial"/>
              <a:ea typeface="Arial"/>
              <a:cs typeface="Arial"/>
              <a:sym typeface="Arial"/>
            </a:endParaRPr>
          </a:p>
        </p:txBody>
      </p:sp>
      <p:sp>
        <p:nvSpPr>
          <p:cNvPr id="413" name="Google Shape;413;p27"/>
          <p:cNvSpPr/>
          <p:nvPr/>
        </p:nvSpPr>
        <p:spPr>
          <a:xfrm>
            <a:off x="855379" y="329684"/>
            <a:ext cx="67049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a:ea typeface="Helvetica Neue"/>
                <a:cs typeface="Helvetica Neue"/>
                <a:sym typeface="Helvetica Neue"/>
              </a:rPr>
              <a:t>3. Acceptance Time (Optional)</a:t>
            </a:r>
            <a:endParaRPr sz="1400" b="0" i="0" u="none" strike="noStrike" cap="none">
              <a:solidFill>
                <a:srgbClr val="000000"/>
              </a:solidFill>
              <a:latin typeface="Arial"/>
              <a:ea typeface="Arial"/>
              <a:cs typeface="Arial"/>
              <a:sym typeface="Arial"/>
            </a:endParaRPr>
          </a:p>
        </p:txBody>
      </p:sp>
      <p:sp>
        <p:nvSpPr>
          <p:cNvPr id="414" name="Google Shape;414;p27"/>
          <p:cNvSpPr txBox="1"/>
          <p:nvPr/>
        </p:nvSpPr>
        <p:spPr>
          <a:xfrm>
            <a:off x="2851271" y="6519445"/>
            <a:ext cx="419686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Helvetica Neue Light"/>
                <a:ea typeface="Helvetica Neue Light"/>
                <a:cs typeface="Helvetica Neue Light"/>
                <a:sym typeface="Helvetica Neue Light"/>
              </a:rPr>
              <a:t>Copyright © 2021 VTI All rights reserved</a:t>
            </a:r>
            <a:endParaRPr sz="1400" b="0" i="0" u="none" strike="noStrike" cap="none">
              <a:solidFill>
                <a:srgbClr val="000000"/>
              </a:solidFill>
              <a:latin typeface="Arial"/>
              <a:ea typeface="Arial"/>
              <a:cs typeface="Arial"/>
              <a:sym typeface="Arial"/>
            </a:endParaRPr>
          </a:p>
        </p:txBody>
      </p:sp>
      <p:sp>
        <p:nvSpPr>
          <p:cNvPr id="415" name="Google Shape;415;p27"/>
          <p:cNvSpPr txBox="1"/>
          <p:nvPr/>
        </p:nvSpPr>
        <p:spPr>
          <a:xfrm>
            <a:off x="656948" y="949911"/>
            <a:ext cx="111769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Example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8"/>
          <p:cNvSpPr/>
          <p:nvPr/>
        </p:nvSpPr>
        <p:spPr>
          <a:xfrm>
            <a:off x="11273035" y="6488668"/>
            <a:ext cx="4411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Light"/>
                <a:ea typeface="Helvetica Neue Light"/>
                <a:cs typeface="Helvetica Neue Light"/>
                <a:sym typeface="Helvetica Neue Light"/>
              </a:rPr>
              <a:t>04</a:t>
            </a:r>
            <a:endParaRPr sz="1400" b="0" i="0" u="none" strike="noStrike" cap="none">
              <a:solidFill>
                <a:srgbClr val="000000"/>
              </a:solidFill>
              <a:latin typeface="Arial"/>
              <a:ea typeface="Arial"/>
              <a:cs typeface="Arial"/>
              <a:sym typeface="Arial"/>
            </a:endParaRPr>
          </a:p>
        </p:txBody>
      </p:sp>
      <p:sp>
        <p:nvSpPr>
          <p:cNvPr id="421" name="Google Shape;421;p28"/>
          <p:cNvSpPr/>
          <p:nvPr/>
        </p:nvSpPr>
        <p:spPr>
          <a:xfrm>
            <a:off x="855379" y="329684"/>
            <a:ext cx="67049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a:ea typeface="Helvetica Neue"/>
                <a:cs typeface="Helvetica Neue"/>
                <a:sym typeface="Helvetica Neue"/>
              </a:rPr>
              <a:t>4. Payment methods and conditions (Optional)） </a:t>
            </a:r>
            <a:endParaRPr sz="1800" b="0" i="0" u="none" strike="noStrike" cap="none">
              <a:solidFill>
                <a:schemeClr val="lt1"/>
              </a:solidFill>
              <a:latin typeface="Helvetica Neue"/>
              <a:ea typeface="Helvetica Neue"/>
              <a:cs typeface="Helvetica Neue"/>
              <a:sym typeface="Helvetica Neue"/>
            </a:endParaRPr>
          </a:p>
        </p:txBody>
      </p:sp>
      <p:sp>
        <p:nvSpPr>
          <p:cNvPr id="422" name="Google Shape;422;p28"/>
          <p:cNvSpPr txBox="1"/>
          <p:nvPr/>
        </p:nvSpPr>
        <p:spPr>
          <a:xfrm>
            <a:off x="2851271" y="6519445"/>
            <a:ext cx="419686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Helvetica Neue Light"/>
                <a:ea typeface="Helvetica Neue Light"/>
                <a:cs typeface="Helvetica Neue Light"/>
                <a:sym typeface="Helvetica Neue Light"/>
              </a:rPr>
              <a:t>Copyright © 2021 VTI All rights reserved</a:t>
            </a:r>
            <a:endParaRPr sz="1400" b="0" i="0" u="none" strike="noStrike" cap="none">
              <a:solidFill>
                <a:srgbClr val="000000"/>
              </a:solidFill>
              <a:latin typeface="Arial"/>
              <a:ea typeface="Arial"/>
              <a:cs typeface="Arial"/>
              <a:sym typeface="Arial"/>
            </a:endParaRPr>
          </a:p>
        </p:txBody>
      </p:sp>
      <p:sp>
        <p:nvSpPr>
          <p:cNvPr id="423" name="Google Shape;423;p28"/>
          <p:cNvSpPr txBox="1"/>
          <p:nvPr/>
        </p:nvSpPr>
        <p:spPr>
          <a:xfrm>
            <a:off x="656948" y="949911"/>
            <a:ext cx="111769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Example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29"/>
          <p:cNvSpPr/>
          <p:nvPr/>
        </p:nvSpPr>
        <p:spPr>
          <a:xfrm>
            <a:off x="11273035" y="6488668"/>
            <a:ext cx="4411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Light"/>
                <a:ea typeface="Helvetica Neue Light"/>
                <a:cs typeface="Helvetica Neue Light"/>
                <a:sym typeface="Helvetica Neue Light"/>
              </a:rPr>
              <a:t>04</a:t>
            </a:r>
            <a:endParaRPr sz="1400" b="0" i="0" u="none" strike="noStrike" cap="none">
              <a:solidFill>
                <a:srgbClr val="000000"/>
              </a:solidFill>
              <a:latin typeface="Arial"/>
              <a:ea typeface="Arial"/>
              <a:cs typeface="Arial"/>
              <a:sym typeface="Arial"/>
            </a:endParaRPr>
          </a:p>
        </p:txBody>
      </p:sp>
      <p:sp>
        <p:nvSpPr>
          <p:cNvPr id="429" name="Google Shape;429;p29"/>
          <p:cNvSpPr/>
          <p:nvPr/>
        </p:nvSpPr>
        <p:spPr>
          <a:xfrm>
            <a:off x="855379" y="329684"/>
            <a:ext cx="67049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a:ea typeface="Helvetica Neue"/>
                <a:cs typeface="Helvetica Neue"/>
                <a:sym typeface="Helvetica Neue"/>
              </a:rPr>
              <a:t>5. Warranty liability (Optional)</a:t>
            </a:r>
            <a:endParaRPr sz="1400" b="0" i="0" u="none" strike="noStrike" cap="none">
              <a:solidFill>
                <a:srgbClr val="000000"/>
              </a:solidFill>
              <a:latin typeface="Arial"/>
              <a:ea typeface="Arial"/>
              <a:cs typeface="Arial"/>
              <a:sym typeface="Arial"/>
            </a:endParaRPr>
          </a:p>
        </p:txBody>
      </p:sp>
      <p:sp>
        <p:nvSpPr>
          <p:cNvPr id="430" name="Google Shape;430;p29"/>
          <p:cNvSpPr txBox="1"/>
          <p:nvPr/>
        </p:nvSpPr>
        <p:spPr>
          <a:xfrm>
            <a:off x="2851271" y="6519445"/>
            <a:ext cx="419686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Helvetica Neue Light"/>
                <a:ea typeface="Helvetica Neue Light"/>
                <a:cs typeface="Helvetica Neue Light"/>
                <a:sym typeface="Helvetica Neue Light"/>
              </a:rPr>
              <a:t>Copyright © 2021 VTI All rights reserved</a:t>
            </a:r>
            <a:endParaRPr sz="1400" b="0" i="0" u="none" strike="noStrike" cap="none">
              <a:solidFill>
                <a:srgbClr val="000000"/>
              </a:solidFill>
              <a:latin typeface="Arial"/>
              <a:ea typeface="Arial"/>
              <a:cs typeface="Arial"/>
              <a:sym typeface="Arial"/>
            </a:endParaRPr>
          </a:p>
        </p:txBody>
      </p:sp>
      <p:sp>
        <p:nvSpPr>
          <p:cNvPr id="431" name="Google Shape;431;p29"/>
          <p:cNvSpPr txBox="1"/>
          <p:nvPr/>
        </p:nvSpPr>
        <p:spPr>
          <a:xfrm>
            <a:off x="656948" y="949911"/>
            <a:ext cx="111769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Example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
          <p:cNvSpPr/>
          <p:nvPr/>
        </p:nvSpPr>
        <p:spPr>
          <a:xfrm>
            <a:off x="2199257" y="1458396"/>
            <a:ext cx="478733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Helvetica Neue Light"/>
                <a:ea typeface="Helvetica Neue Light"/>
                <a:cs typeface="Helvetica Neue Light"/>
                <a:sym typeface="Helvetica Neue Light"/>
              </a:rPr>
              <a:t>EXECUTIVE SUMMARY</a:t>
            </a:r>
            <a:endParaRPr sz="1400" b="0" i="0" u="none" strike="noStrike" cap="none">
              <a:solidFill>
                <a:srgbClr val="000000"/>
              </a:solidFill>
              <a:latin typeface="Arial"/>
              <a:ea typeface="Arial"/>
              <a:cs typeface="Arial"/>
              <a:sym typeface="Arial"/>
            </a:endParaRPr>
          </a:p>
        </p:txBody>
      </p:sp>
      <p:cxnSp>
        <p:nvCxnSpPr>
          <p:cNvPr id="168" name="Google Shape;168;p3"/>
          <p:cNvCxnSpPr/>
          <p:nvPr/>
        </p:nvCxnSpPr>
        <p:spPr>
          <a:xfrm>
            <a:off x="2328863" y="2043111"/>
            <a:ext cx="1042987"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0"/>
          <p:cNvSpPr/>
          <p:nvPr/>
        </p:nvSpPr>
        <p:spPr>
          <a:xfrm>
            <a:off x="11273035" y="6488668"/>
            <a:ext cx="4411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Light"/>
                <a:ea typeface="Helvetica Neue Light"/>
                <a:cs typeface="Helvetica Neue Light"/>
                <a:sym typeface="Helvetica Neue Light"/>
              </a:rPr>
              <a:t>04</a:t>
            </a:r>
            <a:endParaRPr sz="1400" b="0" i="0" u="none" strike="noStrike" cap="none">
              <a:solidFill>
                <a:srgbClr val="000000"/>
              </a:solidFill>
              <a:latin typeface="Arial"/>
              <a:ea typeface="Arial"/>
              <a:cs typeface="Arial"/>
              <a:sym typeface="Arial"/>
            </a:endParaRPr>
          </a:p>
        </p:txBody>
      </p:sp>
      <p:sp>
        <p:nvSpPr>
          <p:cNvPr id="437" name="Google Shape;437;p30"/>
          <p:cNvSpPr/>
          <p:nvPr/>
        </p:nvSpPr>
        <p:spPr>
          <a:xfrm>
            <a:off x="855379" y="329684"/>
            <a:ext cx="67049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a:ea typeface="Helvetica Neue"/>
                <a:cs typeface="Helvetica Neue"/>
                <a:sym typeface="Helvetica Neue"/>
              </a:rPr>
              <a:t>6. Proposal /Estimate validity period (Optional)</a:t>
            </a:r>
            <a:endParaRPr sz="1400" b="0" i="0" u="none" strike="noStrike" cap="none">
              <a:solidFill>
                <a:srgbClr val="000000"/>
              </a:solidFill>
              <a:latin typeface="Arial"/>
              <a:ea typeface="Arial"/>
              <a:cs typeface="Arial"/>
              <a:sym typeface="Arial"/>
            </a:endParaRPr>
          </a:p>
        </p:txBody>
      </p:sp>
      <p:sp>
        <p:nvSpPr>
          <p:cNvPr id="438" name="Google Shape;438;p30"/>
          <p:cNvSpPr txBox="1"/>
          <p:nvPr/>
        </p:nvSpPr>
        <p:spPr>
          <a:xfrm>
            <a:off x="2851271" y="6519445"/>
            <a:ext cx="419686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Helvetica Neue Light"/>
                <a:ea typeface="Helvetica Neue Light"/>
                <a:cs typeface="Helvetica Neue Light"/>
                <a:sym typeface="Helvetica Neue Light"/>
              </a:rPr>
              <a:t>Copyright © 2021 VTI All rights reserved</a:t>
            </a:r>
            <a:endParaRPr sz="1400" b="0" i="0" u="none" strike="noStrike" cap="none">
              <a:solidFill>
                <a:srgbClr val="000000"/>
              </a:solidFill>
              <a:latin typeface="Arial"/>
              <a:ea typeface="Arial"/>
              <a:cs typeface="Arial"/>
              <a:sym typeface="Arial"/>
            </a:endParaRPr>
          </a:p>
        </p:txBody>
      </p:sp>
      <p:sp>
        <p:nvSpPr>
          <p:cNvPr id="439" name="Google Shape;439;p30"/>
          <p:cNvSpPr txBox="1"/>
          <p:nvPr/>
        </p:nvSpPr>
        <p:spPr>
          <a:xfrm>
            <a:off x="656948" y="949911"/>
            <a:ext cx="111769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Example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1"/>
          <p:cNvSpPr/>
          <p:nvPr/>
        </p:nvSpPr>
        <p:spPr>
          <a:xfrm>
            <a:off x="2199257" y="855505"/>
            <a:ext cx="9358005"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Helvetica Neue Light"/>
                <a:ea typeface="Helvetica Neue Light"/>
                <a:cs typeface="Helvetica Neue Light"/>
                <a:sym typeface="Helvetica Neue Light"/>
              </a:rPr>
              <a:t>QUALITY STANDARDS/ ACCEPTANCE STANDARDS/ PRECONDITION &amp; ASSUMPTIONS</a:t>
            </a:r>
            <a:endParaRPr sz="1400" b="0" i="0" u="none" strike="noStrike" cap="none">
              <a:solidFill>
                <a:srgbClr val="000000"/>
              </a:solidFill>
              <a:latin typeface="Arial"/>
              <a:ea typeface="Arial"/>
              <a:cs typeface="Arial"/>
              <a:sym typeface="Arial"/>
            </a:endParaRPr>
          </a:p>
        </p:txBody>
      </p:sp>
      <p:cxnSp>
        <p:nvCxnSpPr>
          <p:cNvPr id="445" name="Google Shape;445;p31"/>
          <p:cNvCxnSpPr/>
          <p:nvPr/>
        </p:nvCxnSpPr>
        <p:spPr>
          <a:xfrm>
            <a:off x="2328863" y="2043111"/>
            <a:ext cx="1042987" cy="0"/>
          </a:xfrm>
          <a:prstGeom prst="straightConnector1">
            <a:avLst/>
          </a:prstGeom>
          <a:noFill/>
          <a:ln w="9525" cap="flat" cmpd="sng">
            <a:solidFill>
              <a:schemeClr val="lt1"/>
            </a:solidFill>
            <a:prstDash val="solid"/>
            <a:miter lim="800000"/>
            <a:headEnd type="none" w="sm" len="sm"/>
            <a:tailEnd type="none" w="sm" len="sm"/>
          </a:ln>
        </p:spPr>
      </p:cxnSp>
      <p:sp>
        <p:nvSpPr>
          <p:cNvPr id="446" name="Google Shape;446;p31"/>
          <p:cNvSpPr/>
          <p:nvPr/>
        </p:nvSpPr>
        <p:spPr>
          <a:xfrm>
            <a:off x="2328863" y="2224941"/>
            <a:ext cx="541863" cy="492436"/>
          </a:xfrm>
          <a:prstGeom prst="rect">
            <a:avLst/>
          </a:prstGeom>
          <a:solidFill>
            <a:schemeClr val="lt1"/>
          </a:solid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r>
              <a:rPr lang="en-US" sz="2400" b="0" i="0" u="none" strike="noStrike" cap="none">
                <a:solidFill>
                  <a:schemeClr val="dk2"/>
                </a:solidFill>
                <a:latin typeface="Helvetica Neue Light"/>
                <a:ea typeface="Helvetica Neue Light"/>
                <a:cs typeface="Helvetica Neue Light"/>
                <a:sym typeface="Helvetica Neue Light"/>
              </a:rPr>
              <a:t>1</a:t>
            </a:r>
            <a:endParaRPr sz="1400" b="0" i="0" u="none" strike="noStrike" cap="none">
              <a:solidFill>
                <a:srgbClr val="000000"/>
              </a:solidFill>
              <a:latin typeface="Arial"/>
              <a:ea typeface="Arial"/>
              <a:cs typeface="Arial"/>
              <a:sym typeface="Arial"/>
            </a:endParaRPr>
          </a:p>
        </p:txBody>
      </p:sp>
      <p:sp>
        <p:nvSpPr>
          <p:cNvPr id="447" name="Google Shape;447;p31"/>
          <p:cNvSpPr txBox="1"/>
          <p:nvPr/>
        </p:nvSpPr>
        <p:spPr>
          <a:xfrm>
            <a:off x="3010671" y="2284810"/>
            <a:ext cx="5425990" cy="461624"/>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535353"/>
              </a:buClr>
              <a:buSzPts val="2000"/>
              <a:buFont typeface="Arial"/>
              <a:buNone/>
            </a:pPr>
            <a:r>
              <a:rPr lang="en-US" sz="2400" b="1" i="0" u="none" strike="noStrike" cap="none">
                <a:solidFill>
                  <a:schemeClr val="lt1"/>
                </a:solidFill>
                <a:latin typeface="Helvetica Neue Light"/>
                <a:ea typeface="Helvetica Neue Light"/>
                <a:cs typeface="Helvetica Neue Light"/>
                <a:sym typeface="Helvetica Neue Light"/>
              </a:rPr>
              <a:t>Acceptance standards</a:t>
            </a:r>
            <a:endParaRPr sz="1400" b="0" i="0" u="none" strike="noStrike" cap="none">
              <a:solidFill>
                <a:srgbClr val="000000"/>
              </a:solidFill>
              <a:latin typeface="Arial"/>
              <a:ea typeface="Arial"/>
              <a:cs typeface="Arial"/>
              <a:sym typeface="Arial"/>
            </a:endParaRPr>
          </a:p>
        </p:txBody>
      </p:sp>
      <p:sp>
        <p:nvSpPr>
          <p:cNvPr id="448" name="Google Shape;448;p31"/>
          <p:cNvSpPr txBox="1"/>
          <p:nvPr/>
        </p:nvSpPr>
        <p:spPr>
          <a:xfrm>
            <a:off x="3010671" y="2873590"/>
            <a:ext cx="5425990" cy="461624"/>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535353"/>
              </a:buClr>
              <a:buSzPts val="2000"/>
              <a:buFont typeface="Arial"/>
              <a:buNone/>
            </a:pPr>
            <a:r>
              <a:rPr lang="en-US" sz="2400" b="1" i="0" u="none" strike="noStrike" cap="none">
                <a:solidFill>
                  <a:schemeClr val="lt1"/>
                </a:solidFill>
                <a:latin typeface="Helvetica Neue Light"/>
                <a:ea typeface="Helvetica Neue Light"/>
                <a:cs typeface="Helvetica Neue Light"/>
                <a:sym typeface="Helvetica Neue Light"/>
              </a:rPr>
              <a:t>Precondition assumptions</a:t>
            </a:r>
            <a:endParaRPr sz="1400" b="0" i="0" u="none" strike="noStrike" cap="none">
              <a:solidFill>
                <a:srgbClr val="000000"/>
              </a:solidFill>
              <a:latin typeface="Arial"/>
              <a:ea typeface="Arial"/>
              <a:cs typeface="Arial"/>
              <a:sym typeface="Arial"/>
            </a:endParaRPr>
          </a:p>
        </p:txBody>
      </p:sp>
      <p:sp>
        <p:nvSpPr>
          <p:cNvPr id="449" name="Google Shape;449;p31"/>
          <p:cNvSpPr/>
          <p:nvPr/>
        </p:nvSpPr>
        <p:spPr>
          <a:xfrm>
            <a:off x="2328863" y="2831192"/>
            <a:ext cx="541863" cy="492436"/>
          </a:xfrm>
          <a:prstGeom prst="rect">
            <a:avLst/>
          </a:prstGeom>
          <a:solidFill>
            <a:schemeClr val="lt1"/>
          </a:solid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r>
              <a:rPr lang="en-US" sz="2400" b="0" i="0" u="none" strike="noStrike" cap="none">
                <a:solidFill>
                  <a:schemeClr val="dk2"/>
                </a:solidFill>
                <a:latin typeface="Helvetica Neue Light"/>
                <a:ea typeface="Helvetica Neue Light"/>
                <a:cs typeface="Helvetica Neue Light"/>
                <a:sym typeface="Helvetica Neue Light"/>
              </a:rPr>
              <a:t>2</a:t>
            </a:r>
            <a:endParaRPr sz="2400" b="0" i="0" u="none" strike="noStrike" cap="none">
              <a:solidFill>
                <a:schemeClr val="dk2"/>
              </a:solidFill>
              <a:latin typeface="Helvetica Neue Light"/>
              <a:ea typeface="Helvetica Neue Light"/>
              <a:cs typeface="Helvetica Neue Light"/>
              <a:sym typeface="Helvetica Neue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3"/>
          <p:cNvSpPr/>
          <p:nvPr/>
        </p:nvSpPr>
        <p:spPr>
          <a:xfrm>
            <a:off x="11273035" y="6488668"/>
            <a:ext cx="4411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Light"/>
                <a:ea typeface="Helvetica Neue Light"/>
                <a:cs typeface="Helvetica Neue Light"/>
                <a:sym typeface="Helvetica Neue Light"/>
              </a:rPr>
              <a:t>04</a:t>
            </a:r>
            <a:endParaRPr sz="1400" b="0" i="0" u="none" strike="noStrike" cap="none">
              <a:solidFill>
                <a:srgbClr val="000000"/>
              </a:solidFill>
              <a:latin typeface="Arial"/>
              <a:ea typeface="Arial"/>
              <a:cs typeface="Arial"/>
              <a:sym typeface="Arial"/>
            </a:endParaRPr>
          </a:p>
        </p:txBody>
      </p:sp>
      <p:sp>
        <p:nvSpPr>
          <p:cNvPr id="455" name="Google Shape;455;p33"/>
          <p:cNvSpPr/>
          <p:nvPr/>
        </p:nvSpPr>
        <p:spPr>
          <a:xfrm>
            <a:off x="855379" y="329684"/>
            <a:ext cx="67049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a:ea typeface="Helvetica Neue"/>
                <a:cs typeface="Helvetica Neue"/>
                <a:sym typeface="Helvetica Neue"/>
              </a:rPr>
              <a:t>1. Acceptance standards</a:t>
            </a:r>
            <a:endParaRPr sz="1400" b="0" i="0" u="none" strike="noStrike" cap="none">
              <a:solidFill>
                <a:srgbClr val="000000"/>
              </a:solidFill>
              <a:latin typeface="Arial"/>
              <a:ea typeface="Arial"/>
              <a:cs typeface="Arial"/>
              <a:sym typeface="Arial"/>
            </a:endParaRPr>
          </a:p>
        </p:txBody>
      </p:sp>
      <p:sp>
        <p:nvSpPr>
          <p:cNvPr id="456" name="Google Shape;456;p33"/>
          <p:cNvSpPr txBox="1"/>
          <p:nvPr/>
        </p:nvSpPr>
        <p:spPr>
          <a:xfrm>
            <a:off x="2851271" y="6519445"/>
            <a:ext cx="419686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Helvetica Neue Light"/>
                <a:ea typeface="Helvetica Neue Light"/>
                <a:cs typeface="Helvetica Neue Light"/>
                <a:sym typeface="Helvetica Neue Light"/>
              </a:rPr>
              <a:t>Copyright © 2021 VTI All rights reserved</a:t>
            </a:r>
            <a:endParaRPr sz="1400" b="0" i="0" u="none" strike="noStrike" cap="none">
              <a:solidFill>
                <a:srgbClr val="000000"/>
              </a:solidFill>
              <a:latin typeface="Arial"/>
              <a:ea typeface="Arial"/>
              <a:cs typeface="Arial"/>
              <a:sym typeface="Arial"/>
            </a:endParaRPr>
          </a:p>
        </p:txBody>
      </p:sp>
      <p:sp>
        <p:nvSpPr>
          <p:cNvPr id="457" name="Google Shape;457;p33"/>
          <p:cNvSpPr txBox="1"/>
          <p:nvPr/>
        </p:nvSpPr>
        <p:spPr>
          <a:xfrm>
            <a:off x="656948" y="949911"/>
            <a:ext cx="111769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Example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4"/>
          <p:cNvSpPr/>
          <p:nvPr/>
        </p:nvSpPr>
        <p:spPr>
          <a:xfrm>
            <a:off x="11273035" y="6488668"/>
            <a:ext cx="4411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Light"/>
                <a:ea typeface="Helvetica Neue Light"/>
                <a:cs typeface="Helvetica Neue Light"/>
                <a:sym typeface="Helvetica Neue Light"/>
              </a:rPr>
              <a:t>04</a:t>
            </a:r>
            <a:endParaRPr sz="1400" b="0" i="0" u="none" strike="noStrike" cap="none">
              <a:solidFill>
                <a:srgbClr val="000000"/>
              </a:solidFill>
              <a:latin typeface="Arial"/>
              <a:ea typeface="Arial"/>
              <a:cs typeface="Arial"/>
              <a:sym typeface="Arial"/>
            </a:endParaRPr>
          </a:p>
        </p:txBody>
      </p:sp>
      <p:sp>
        <p:nvSpPr>
          <p:cNvPr id="463" name="Google Shape;463;p34"/>
          <p:cNvSpPr/>
          <p:nvPr/>
        </p:nvSpPr>
        <p:spPr>
          <a:xfrm>
            <a:off x="855379" y="329684"/>
            <a:ext cx="67049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a:ea typeface="Helvetica Neue"/>
                <a:cs typeface="Helvetica Neue"/>
                <a:sym typeface="Helvetica Neue"/>
              </a:rPr>
              <a:t>2. Precondition assumptions</a:t>
            </a:r>
            <a:endParaRPr sz="1400" b="0" i="0" u="none" strike="noStrike" cap="none">
              <a:solidFill>
                <a:srgbClr val="000000"/>
              </a:solidFill>
              <a:latin typeface="Arial"/>
              <a:ea typeface="Arial"/>
              <a:cs typeface="Arial"/>
              <a:sym typeface="Arial"/>
            </a:endParaRPr>
          </a:p>
        </p:txBody>
      </p:sp>
      <p:sp>
        <p:nvSpPr>
          <p:cNvPr id="464" name="Google Shape;464;p34"/>
          <p:cNvSpPr txBox="1"/>
          <p:nvPr/>
        </p:nvSpPr>
        <p:spPr>
          <a:xfrm>
            <a:off x="2851271" y="6519445"/>
            <a:ext cx="419686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Helvetica Neue Light"/>
                <a:ea typeface="Helvetica Neue Light"/>
                <a:cs typeface="Helvetica Neue Light"/>
                <a:sym typeface="Helvetica Neue Light"/>
              </a:rPr>
              <a:t>Copyright © 2021 VTI All rights reserved</a:t>
            </a:r>
            <a:endParaRPr sz="1400" b="0" i="0" u="none" strike="noStrike" cap="none">
              <a:solidFill>
                <a:srgbClr val="000000"/>
              </a:solidFill>
              <a:latin typeface="Arial"/>
              <a:ea typeface="Arial"/>
              <a:cs typeface="Arial"/>
              <a:sym typeface="Arial"/>
            </a:endParaRPr>
          </a:p>
        </p:txBody>
      </p:sp>
      <p:sp>
        <p:nvSpPr>
          <p:cNvPr id="465" name="Google Shape;465;p34"/>
          <p:cNvSpPr txBox="1"/>
          <p:nvPr/>
        </p:nvSpPr>
        <p:spPr>
          <a:xfrm>
            <a:off x="656948" y="949911"/>
            <a:ext cx="111769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Example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35"/>
          <p:cNvSpPr/>
          <p:nvPr/>
        </p:nvSpPr>
        <p:spPr>
          <a:xfrm>
            <a:off x="2199257" y="855505"/>
            <a:ext cx="935800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Helvetica Neue Light"/>
                <a:ea typeface="Helvetica Neue Light"/>
                <a:cs typeface="Helvetica Neue Light"/>
                <a:sym typeface="Helvetica Neue Light"/>
              </a:rPr>
              <a:t>APPENDIX SUPPLEMENTARY MATERIAL</a:t>
            </a:r>
            <a:endParaRPr sz="1400" b="0" i="0" u="none" strike="noStrike" cap="none">
              <a:solidFill>
                <a:srgbClr val="000000"/>
              </a:solidFill>
              <a:latin typeface="Arial"/>
              <a:ea typeface="Arial"/>
              <a:cs typeface="Arial"/>
              <a:sym typeface="Arial"/>
            </a:endParaRPr>
          </a:p>
        </p:txBody>
      </p:sp>
      <p:cxnSp>
        <p:nvCxnSpPr>
          <p:cNvPr id="471" name="Google Shape;471;p35"/>
          <p:cNvCxnSpPr/>
          <p:nvPr/>
        </p:nvCxnSpPr>
        <p:spPr>
          <a:xfrm>
            <a:off x="2328863" y="2043111"/>
            <a:ext cx="1042987" cy="0"/>
          </a:xfrm>
          <a:prstGeom prst="straightConnector1">
            <a:avLst/>
          </a:prstGeom>
          <a:noFill/>
          <a:ln w="9525" cap="flat" cmpd="sng">
            <a:solidFill>
              <a:schemeClr val="lt1"/>
            </a:solidFill>
            <a:prstDash val="solid"/>
            <a:miter lim="800000"/>
            <a:headEnd type="none" w="sm" len="sm"/>
            <a:tailEnd type="none" w="sm" len="sm"/>
          </a:ln>
        </p:spPr>
      </p:cxnSp>
      <p:sp>
        <p:nvSpPr>
          <p:cNvPr id="472" name="Google Shape;472;p35"/>
          <p:cNvSpPr/>
          <p:nvPr/>
        </p:nvSpPr>
        <p:spPr>
          <a:xfrm>
            <a:off x="2328863" y="2224941"/>
            <a:ext cx="541863" cy="492436"/>
          </a:xfrm>
          <a:prstGeom prst="rect">
            <a:avLst/>
          </a:prstGeom>
          <a:solidFill>
            <a:schemeClr val="lt1"/>
          </a:solid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r>
              <a:rPr lang="en-US" sz="2400" b="0" i="0" u="none" strike="noStrike" cap="none">
                <a:solidFill>
                  <a:schemeClr val="dk2"/>
                </a:solidFill>
                <a:latin typeface="Helvetica Neue Light"/>
                <a:ea typeface="Helvetica Neue Light"/>
                <a:cs typeface="Helvetica Neue Light"/>
                <a:sym typeface="Helvetica Neue Light"/>
              </a:rPr>
              <a:t>1</a:t>
            </a:r>
            <a:endParaRPr sz="1400" b="0" i="0" u="none" strike="noStrike" cap="none">
              <a:solidFill>
                <a:srgbClr val="000000"/>
              </a:solidFill>
              <a:latin typeface="Arial"/>
              <a:ea typeface="Arial"/>
              <a:cs typeface="Arial"/>
              <a:sym typeface="Arial"/>
            </a:endParaRPr>
          </a:p>
        </p:txBody>
      </p:sp>
      <p:sp>
        <p:nvSpPr>
          <p:cNvPr id="473" name="Google Shape;473;p35"/>
          <p:cNvSpPr txBox="1"/>
          <p:nvPr/>
        </p:nvSpPr>
        <p:spPr>
          <a:xfrm>
            <a:off x="3001340" y="2310549"/>
            <a:ext cx="5425990" cy="461624"/>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535353"/>
              </a:buClr>
              <a:buSzPts val="2000"/>
              <a:buFont typeface="Arial"/>
              <a:buNone/>
            </a:pPr>
            <a:r>
              <a:rPr lang="en-US" sz="2400" b="1" i="0" u="none" strike="noStrike" cap="none">
                <a:solidFill>
                  <a:schemeClr val="lt1"/>
                </a:solidFill>
                <a:latin typeface="Helvetica Neue Light"/>
                <a:ea typeface="Helvetica Neue Light"/>
                <a:cs typeface="Helvetica Neue Light"/>
                <a:sym typeface="Helvetica Neue Light"/>
              </a:rPr>
              <a:t>Supplementary material</a:t>
            </a:r>
            <a:endParaRPr sz="1400" b="0" i="0" u="none" strike="noStrike" cap="none">
              <a:solidFill>
                <a:srgbClr val="000000"/>
              </a:solidFill>
              <a:latin typeface="Arial"/>
              <a:ea typeface="Arial"/>
              <a:cs typeface="Arial"/>
              <a:sym typeface="Arial"/>
            </a:endParaRPr>
          </a:p>
        </p:txBody>
      </p:sp>
      <p:sp>
        <p:nvSpPr>
          <p:cNvPr id="474" name="Google Shape;474;p35"/>
          <p:cNvSpPr txBox="1"/>
          <p:nvPr/>
        </p:nvSpPr>
        <p:spPr>
          <a:xfrm>
            <a:off x="3001340" y="2862004"/>
            <a:ext cx="5425990" cy="461624"/>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535353"/>
              </a:buClr>
              <a:buSzPts val="2000"/>
              <a:buFont typeface="Arial"/>
              <a:buNone/>
            </a:pPr>
            <a:r>
              <a:rPr lang="en-US" sz="2400" b="1" i="0" u="none" strike="noStrike" cap="none">
                <a:solidFill>
                  <a:schemeClr val="lt1"/>
                </a:solidFill>
                <a:latin typeface="Helvetica Neue Light"/>
                <a:ea typeface="Helvetica Neue Light"/>
                <a:cs typeface="Helvetica Neue Light"/>
                <a:sym typeface="Helvetica Neue Light"/>
              </a:rPr>
              <a:t>Terms and abbreviations (Optional)</a:t>
            </a:r>
            <a:endParaRPr sz="1400" b="0" i="0" u="none" strike="noStrike" cap="none">
              <a:solidFill>
                <a:srgbClr val="000000"/>
              </a:solidFill>
              <a:latin typeface="Arial"/>
              <a:ea typeface="Arial"/>
              <a:cs typeface="Arial"/>
              <a:sym typeface="Arial"/>
            </a:endParaRPr>
          </a:p>
        </p:txBody>
      </p:sp>
      <p:sp>
        <p:nvSpPr>
          <p:cNvPr id="475" name="Google Shape;475;p35"/>
          <p:cNvSpPr/>
          <p:nvPr/>
        </p:nvSpPr>
        <p:spPr>
          <a:xfrm>
            <a:off x="2328863" y="2831192"/>
            <a:ext cx="541863" cy="492436"/>
          </a:xfrm>
          <a:prstGeom prst="rect">
            <a:avLst/>
          </a:prstGeom>
          <a:solidFill>
            <a:schemeClr val="lt1"/>
          </a:solid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r>
              <a:rPr lang="en-US" sz="2400" b="0" i="0" u="none" strike="noStrike" cap="none">
                <a:solidFill>
                  <a:schemeClr val="dk2"/>
                </a:solidFill>
                <a:latin typeface="Helvetica Neue Light"/>
                <a:ea typeface="Helvetica Neue Light"/>
                <a:cs typeface="Helvetica Neue Light"/>
                <a:sym typeface="Helvetica Neue Light"/>
              </a:rPr>
              <a:t>2</a:t>
            </a:r>
            <a:endParaRPr sz="2400" b="0" i="0" u="none" strike="noStrike" cap="none">
              <a:solidFill>
                <a:schemeClr val="dk2"/>
              </a:solidFill>
              <a:latin typeface="Helvetica Neue Light"/>
              <a:ea typeface="Helvetica Neue Light"/>
              <a:cs typeface="Helvetica Neue Light"/>
              <a:sym typeface="Helvetica Neue Light"/>
            </a:endParaRPr>
          </a:p>
        </p:txBody>
      </p:sp>
      <p:sp>
        <p:nvSpPr>
          <p:cNvPr id="476" name="Google Shape;476;p35"/>
          <p:cNvSpPr/>
          <p:nvPr/>
        </p:nvSpPr>
        <p:spPr>
          <a:xfrm>
            <a:off x="2328863" y="3449756"/>
            <a:ext cx="541863" cy="492436"/>
          </a:xfrm>
          <a:prstGeom prst="rect">
            <a:avLst/>
          </a:prstGeom>
          <a:solidFill>
            <a:schemeClr val="lt1"/>
          </a:solid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r>
              <a:rPr lang="en-US" sz="2400" b="0" i="0" u="none" strike="noStrike" cap="none">
                <a:solidFill>
                  <a:schemeClr val="dk2"/>
                </a:solidFill>
                <a:latin typeface="Helvetica Neue Light"/>
                <a:ea typeface="Helvetica Neue Light"/>
                <a:cs typeface="Helvetica Neue Light"/>
                <a:sym typeface="Helvetica Neue Light"/>
              </a:rPr>
              <a:t>3</a:t>
            </a:r>
            <a:endParaRPr sz="1400" b="0" i="0" u="none" strike="noStrike" cap="none">
              <a:solidFill>
                <a:srgbClr val="000000"/>
              </a:solidFill>
              <a:latin typeface="Arial"/>
              <a:ea typeface="Arial"/>
              <a:cs typeface="Arial"/>
              <a:sym typeface="Arial"/>
            </a:endParaRPr>
          </a:p>
        </p:txBody>
      </p:sp>
      <p:sp>
        <p:nvSpPr>
          <p:cNvPr id="477" name="Google Shape;477;p35"/>
          <p:cNvSpPr txBox="1"/>
          <p:nvPr/>
        </p:nvSpPr>
        <p:spPr>
          <a:xfrm>
            <a:off x="3001340" y="3536117"/>
            <a:ext cx="5425990" cy="461624"/>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535353"/>
              </a:buClr>
              <a:buSzPts val="2000"/>
              <a:buFont typeface="Arial"/>
              <a:buNone/>
            </a:pPr>
            <a:r>
              <a:rPr lang="en-US" sz="2400" b="1" i="0" u="none" strike="noStrike" cap="none">
                <a:solidFill>
                  <a:schemeClr val="lt1"/>
                </a:solidFill>
                <a:latin typeface="Helvetica Neue Light"/>
                <a:ea typeface="Helvetica Neue Light"/>
                <a:cs typeface="Helvetica Neue Light"/>
                <a:sym typeface="Helvetica Neue Light"/>
              </a:rPr>
              <a:t>Case study (Optional)</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7"/>
          <p:cNvSpPr/>
          <p:nvPr/>
        </p:nvSpPr>
        <p:spPr>
          <a:xfrm>
            <a:off x="11273035" y="6488668"/>
            <a:ext cx="4411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Light"/>
                <a:ea typeface="Helvetica Neue Light"/>
                <a:cs typeface="Helvetica Neue Light"/>
                <a:sym typeface="Helvetica Neue Light"/>
              </a:rPr>
              <a:t>04</a:t>
            </a:r>
            <a:endParaRPr sz="1400" b="0" i="0" u="none" strike="noStrike" cap="none">
              <a:solidFill>
                <a:srgbClr val="000000"/>
              </a:solidFill>
              <a:latin typeface="Arial"/>
              <a:ea typeface="Arial"/>
              <a:cs typeface="Arial"/>
              <a:sym typeface="Arial"/>
            </a:endParaRPr>
          </a:p>
        </p:txBody>
      </p:sp>
      <p:sp>
        <p:nvSpPr>
          <p:cNvPr id="483" name="Google Shape;483;p37"/>
          <p:cNvSpPr/>
          <p:nvPr/>
        </p:nvSpPr>
        <p:spPr>
          <a:xfrm>
            <a:off x="855379" y="329684"/>
            <a:ext cx="67049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a:ea typeface="Helvetica Neue"/>
                <a:cs typeface="Helvetica Neue"/>
                <a:sym typeface="Helvetica Neue"/>
              </a:rPr>
              <a:t>1. Supplementary material</a:t>
            </a:r>
            <a:endParaRPr sz="1400" b="0" i="0" u="none" strike="noStrike" cap="none">
              <a:solidFill>
                <a:srgbClr val="000000"/>
              </a:solidFill>
              <a:latin typeface="Arial"/>
              <a:ea typeface="Arial"/>
              <a:cs typeface="Arial"/>
              <a:sym typeface="Arial"/>
            </a:endParaRPr>
          </a:p>
        </p:txBody>
      </p:sp>
      <p:sp>
        <p:nvSpPr>
          <p:cNvPr id="484" name="Google Shape;484;p37"/>
          <p:cNvSpPr txBox="1"/>
          <p:nvPr/>
        </p:nvSpPr>
        <p:spPr>
          <a:xfrm>
            <a:off x="2851271" y="6519445"/>
            <a:ext cx="419686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Helvetica Neue Light"/>
                <a:ea typeface="Helvetica Neue Light"/>
                <a:cs typeface="Helvetica Neue Light"/>
                <a:sym typeface="Helvetica Neue Light"/>
              </a:rPr>
              <a:t>Copyright © 2021 VTI All rights reserved</a:t>
            </a:r>
            <a:endParaRPr sz="1400" b="0" i="0" u="none" strike="noStrike" cap="none">
              <a:solidFill>
                <a:srgbClr val="000000"/>
              </a:solidFill>
              <a:latin typeface="Arial"/>
              <a:ea typeface="Arial"/>
              <a:cs typeface="Arial"/>
              <a:sym typeface="Arial"/>
            </a:endParaRPr>
          </a:p>
        </p:txBody>
      </p:sp>
      <p:sp>
        <p:nvSpPr>
          <p:cNvPr id="485" name="Google Shape;485;p37"/>
          <p:cNvSpPr txBox="1"/>
          <p:nvPr/>
        </p:nvSpPr>
        <p:spPr>
          <a:xfrm>
            <a:off x="656948" y="949911"/>
            <a:ext cx="111769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Example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8"/>
          <p:cNvSpPr/>
          <p:nvPr/>
        </p:nvSpPr>
        <p:spPr>
          <a:xfrm>
            <a:off x="11273035" y="6488668"/>
            <a:ext cx="4411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Light"/>
                <a:ea typeface="Helvetica Neue Light"/>
                <a:cs typeface="Helvetica Neue Light"/>
                <a:sym typeface="Helvetica Neue Light"/>
              </a:rPr>
              <a:t>04</a:t>
            </a:r>
            <a:endParaRPr sz="1400" b="0" i="0" u="none" strike="noStrike" cap="none">
              <a:solidFill>
                <a:srgbClr val="000000"/>
              </a:solidFill>
              <a:latin typeface="Arial"/>
              <a:ea typeface="Arial"/>
              <a:cs typeface="Arial"/>
              <a:sym typeface="Arial"/>
            </a:endParaRPr>
          </a:p>
        </p:txBody>
      </p:sp>
      <p:sp>
        <p:nvSpPr>
          <p:cNvPr id="491" name="Google Shape;491;p38"/>
          <p:cNvSpPr/>
          <p:nvPr/>
        </p:nvSpPr>
        <p:spPr>
          <a:xfrm>
            <a:off x="855379" y="329684"/>
            <a:ext cx="67049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a:ea typeface="Helvetica Neue"/>
                <a:cs typeface="Helvetica Neue"/>
                <a:sym typeface="Helvetica Neue"/>
              </a:rPr>
              <a:t>2. Terms and abbreviations (Optional)</a:t>
            </a:r>
            <a:endParaRPr sz="1400" b="0" i="0" u="none" strike="noStrike" cap="none">
              <a:solidFill>
                <a:srgbClr val="000000"/>
              </a:solidFill>
              <a:latin typeface="Arial"/>
              <a:ea typeface="Arial"/>
              <a:cs typeface="Arial"/>
              <a:sym typeface="Arial"/>
            </a:endParaRPr>
          </a:p>
        </p:txBody>
      </p:sp>
      <p:sp>
        <p:nvSpPr>
          <p:cNvPr id="492" name="Google Shape;492;p38"/>
          <p:cNvSpPr txBox="1"/>
          <p:nvPr/>
        </p:nvSpPr>
        <p:spPr>
          <a:xfrm>
            <a:off x="2851271" y="6519445"/>
            <a:ext cx="419686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Helvetica Neue Light"/>
                <a:ea typeface="Helvetica Neue Light"/>
                <a:cs typeface="Helvetica Neue Light"/>
                <a:sym typeface="Helvetica Neue Light"/>
              </a:rPr>
              <a:t>Copyright © 2021 VTI All rights reserved</a:t>
            </a:r>
            <a:endParaRPr sz="1400" b="0" i="0" u="none" strike="noStrike" cap="none">
              <a:solidFill>
                <a:srgbClr val="000000"/>
              </a:solidFill>
              <a:latin typeface="Arial"/>
              <a:ea typeface="Arial"/>
              <a:cs typeface="Arial"/>
              <a:sym typeface="Arial"/>
            </a:endParaRPr>
          </a:p>
        </p:txBody>
      </p:sp>
      <p:sp>
        <p:nvSpPr>
          <p:cNvPr id="493" name="Google Shape;493;p38"/>
          <p:cNvSpPr txBox="1"/>
          <p:nvPr/>
        </p:nvSpPr>
        <p:spPr>
          <a:xfrm>
            <a:off x="656948" y="949911"/>
            <a:ext cx="111769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Example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9"/>
          <p:cNvSpPr/>
          <p:nvPr/>
        </p:nvSpPr>
        <p:spPr>
          <a:xfrm>
            <a:off x="11273035" y="6488668"/>
            <a:ext cx="4411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Light"/>
                <a:ea typeface="Helvetica Neue Light"/>
                <a:cs typeface="Helvetica Neue Light"/>
                <a:sym typeface="Helvetica Neue Light"/>
              </a:rPr>
              <a:t>04</a:t>
            </a:r>
            <a:endParaRPr sz="1400" b="0" i="0" u="none" strike="noStrike" cap="none">
              <a:solidFill>
                <a:srgbClr val="000000"/>
              </a:solidFill>
              <a:latin typeface="Arial"/>
              <a:ea typeface="Arial"/>
              <a:cs typeface="Arial"/>
              <a:sym typeface="Arial"/>
            </a:endParaRPr>
          </a:p>
        </p:txBody>
      </p:sp>
      <p:sp>
        <p:nvSpPr>
          <p:cNvPr id="499" name="Google Shape;499;p39"/>
          <p:cNvSpPr/>
          <p:nvPr/>
        </p:nvSpPr>
        <p:spPr>
          <a:xfrm>
            <a:off x="855379" y="329684"/>
            <a:ext cx="67049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a:ea typeface="Helvetica Neue"/>
                <a:cs typeface="Helvetica Neue"/>
                <a:sym typeface="Helvetica Neue"/>
              </a:rPr>
              <a:t>3. Case study (Optional)</a:t>
            </a:r>
            <a:endParaRPr sz="1400" b="0" i="0" u="none" strike="noStrike" cap="none">
              <a:solidFill>
                <a:srgbClr val="000000"/>
              </a:solidFill>
              <a:latin typeface="Arial"/>
              <a:ea typeface="Arial"/>
              <a:cs typeface="Arial"/>
              <a:sym typeface="Arial"/>
            </a:endParaRPr>
          </a:p>
        </p:txBody>
      </p:sp>
      <p:sp>
        <p:nvSpPr>
          <p:cNvPr id="500" name="Google Shape;500;p39"/>
          <p:cNvSpPr txBox="1"/>
          <p:nvPr/>
        </p:nvSpPr>
        <p:spPr>
          <a:xfrm>
            <a:off x="2851271" y="6519445"/>
            <a:ext cx="419686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Helvetica Neue Light"/>
                <a:ea typeface="Helvetica Neue Light"/>
                <a:cs typeface="Helvetica Neue Light"/>
                <a:sym typeface="Helvetica Neue Light"/>
              </a:rPr>
              <a:t>Copyright © 2021 VTI All rights reserved</a:t>
            </a:r>
            <a:endParaRPr sz="1400" b="0" i="0" u="none" strike="noStrike" cap="none">
              <a:solidFill>
                <a:srgbClr val="000000"/>
              </a:solidFill>
              <a:latin typeface="Arial"/>
              <a:ea typeface="Arial"/>
              <a:cs typeface="Arial"/>
              <a:sym typeface="Arial"/>
            </a:endParaRPr>
          </a:p>
        </p:txBody>
      </p:sp>
      <p:sp>
        <p:nvSpPr>
          <p:cNvPr id="501" name="Google Shape;501;p39"/>
          <p:cNvSpPr txBox="1"/>
          <p:nvPr/>
        </p:nvSpPr>
        <p:spPr>
          <a:xfrm>
            <a:off x="656948" y="949911"/>
            <a:ext cx="111769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Example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0"/>
          <p:cNvSpPr txBox="1"/>
          <p:nvPr/>
        </p:nvSpPr>
        <p:spPr>
          <a:xfrm>
            <a:off x="3681046" y="1711570"/>
            <a:ext cx="4794739"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3F79B3"/>
                </a:solidFill>
                <a:latin typeface="Helvetica Neue"/>
                <a:ea typeface="Helvetica Neue"/>
                <a:cs typeface="Helvetica Neue"/>
                <a:sym typeface="Helvetica Neue"/>
              </a:rPr>
              <a:t>THANK YOU!</a:t>
            </a:r>
            <a:endParaRPr sz="1400" b="0" i="0" u="none" strike="noStrike" cap="none">
              <a:solidFill>
                <a:srgbClr val="000000"/>
              </a:solidFill>
              <a:latin typeface="Arial"/>
              <a:ea typeface="Arial"/>
              <a:cs typeface="Arial"/>
              <a:sym typeface="Arial"/>
            </a:endParaRPr>
          </a:p>
        </p:txBody>
      </p:sp>
      <p:pic>
        <p:nvPicPr>
          <p:cNvPr id="507" name="Google Shape;507;p40"/>
          <p:cNvPicPr preferRelativeResize="0"/>
          <p:nvPr/>
        </p:nvPicPr>
        <p:blipFill rotWithShape="1">
          <a:blip r:embed="rId3">
            <a:alphaModFix/>
          </a:blip>
          <a:srcRect/>
          <a:stretch/>
        </p:blipFill>
        <p:spPr>
          <a:xfrm>
            <a:off x="5212656" y="486536"/>
            <a:ext cx="1731518" cy="1225034"/>
          </a:xfrm>
          <a:prstGeom prst="rect">
            <a:avLst/>
          </a:prstGeom>
          <a:noFill/>
          <a:ln>
            <a:noFill/>
          </a:ln>
        </p:spPr>
      </p:pic>
      <p:sp>
        <p:nvSpPr>
          <p:cNvPr id="508" name="Google Shape;508;p40"/>
          <p:cNvSpPr txBox="1"/>
          <p:nvPr/>
        </p:nvSpPr>
        <p:spPr>
          <a:xfrm>
            <a:off x="3979984" y="6435970"/>
            <a:ext cx="419686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Helvetica Neue Light"/>
                <a:ea typeface="Helvetica Neue Light"/>
                <a:cs typeface="Helvetica Neue Light"/>
                <a:sym typeface="Helvetica Neue Light"/>
              </a:rPr>
              <a:t>Copyright © 2021 VTI All rights reserved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4"/>
          <p:cNvSpPr/>
          <p:nvPr/>
        </p:nvSpPr>
        <p:spPr>
          <a:xfrm>
            <a:off x="2199257" y="1458396"/>
            <a:ext cx="478733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Helvetica Neue Light"/>
                <a:ea typeface="Helvetica Neue Light"/>
                <a:cs typeface="Helvetica Neue Light"/>
                <a:sym typeface="Helvetica Neue Light"/>
              </a:rPr>
              <a:t>EXECUTIVE SUMMARY</a:t>
            </a:r>
            <a:endParaRPr sz="1400" b="0" i="0" u="none" strike="noStrike" cap="none">
              <a:solidFill>
                <a:srgbClr val="000000"/>
              </a:solidFill>
              <a:latin typeface="Arial"/>
              <a:ea typeface="Arial"/>
              <a:cs typeface="Arial"/>
              <a:sym typeface="Arial"/>
            </a:endParaRPr>
          </a:p>
        </p:txBody>
      </p:sp>
      <p:cxnSp>
        <p:nvCxnSpPr>
          <p:cNvPr id="174" name="Google Shape;174;p4"/>
          <p:cNvCxnSpPr/>
          <p:nvPr/>
        </p:nvCxnSpPr>
        <p:spPr>
          <a:xfrm>
            <a:off x="2328863" y="2043111"/>
            <a:ext cx="1042987"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5"/>
          <p:cNvSpPr/>
          <p:nvPr/>
        </p:nvSpPr>
        <p:spPr>
          <a:xfrm>
            <a:off x="11273035" y="6488668"/>
            <a:ext cx="4411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Light"/>
                <a:ea typeface="Helvetica Neue Light"/>
                <a:cs typeface="Helvetica Neue Light"/>
                <a:sym typeface="Helvetica Neue Light"/>
              </a:rPr>
              <a:t>04</a:t>
            </a:r>
            <a:endParaRPr sz="1400" b="0" i="0" u="none" strike="noStrike" cap="none">
              <a:solidFill>
                <a:srgbClr val="000000"/>
              </a:solidFill>
              <a:latin typeface="Arial"/>
              <a:ea typeface="Arial"/>
              <a:cs typeface="Arial"/>
              <a:sym typeface="Arial"/>
            </a:endParaRPr>
          </a:p>
        </p:txBody>
      </p:sp>
      <p:sp>
        <p:nvSpPr>
          <p:cNvPr id="180" name="Google Shape;180;p5"/>
          <p:cNvSpPr/>
          <p:nvPr/>
        </p:nvSpPr>
        <p:spPr>
          <a:xfrm>
            <a:off x="855379" y="329684"/>
            <a:ext cx="24096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a:ea typeface="Helvetica Neue"/>
                <a:cs typeface="Helvetica Neue"/>
                <a:sym typeface="Helvetica Neue"/>
              </a:rPr>
              <a:t>1. Executive Summary</a:t>
            </a:r>
            <a:endParaRPr sz="1400" b="0" i="0" u="none" strike="noStrike" cap="none">
              <a:solidFill>
                <a:srgbClr val="000000"/>
              </a:solidFill>
              <a:latin typeface="Arial"/>
              <a:ea typeface="Arial"/>
              <a:cs typeface="Arial"/>
              <a:sym typeface="Arial"/>
            </a:endParaRPr>
          </a:p>
        </p:txBody>
      </p:sp>
      <p:sp>
        <p:nvSpPr>
          <p:cNvPr id="181" name="Google Shape;181;p5"/>
          <p:cNvSpPr txBox="1"/>
          <p:nvPr/>
        </p:nvSpPr>
        <p:spPr>
          <a:xfrm>
            <a:off x="2851271" y="6519445"/>
            <a:ext cx="419686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Helvetica Neue Light"/>
                <a:ea typeface="Helvetica Neue Light"/>
                <a:cs typeface="Helvetica Neue Light"/>
                <a:sym typeface="Helvetica Neue Light"/>
              </a:rPr>
              <a:t>Copyright © 2021 VTI All rights reserved</a:t>
            </a:r>
            <a:endParaRPr sz="1400" b="0" i="0" u="none" strike="noStrike" cap="none">
              <a:solidFill>
                <a:srgbClr val="000000"/>
              </a:solidFill>
              <a:latin typeface="Arial"/>
              <a:ea typeface="Arial"/>
              <a:cs typeface="Arial"/>
              <a:sym typeface="Arial"/>
            </a:endParaRPr>
          </a:p>
        </p:txBody>
      </p:sp>
      <p:sp>
        <p:nvSpPr>
          <p:cNvPr id="182" name="Google Shape;182;p5"/>
          <p:cNvSpPr txBox="1"/>
          <p:nvPr/>
        </p:nvSpPr>
        <p:spPr>
          <a:xfrm>
            <a:off x="656948" y="949911"/>
            <a:ext cx="1117698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Example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6"/>
          <p:cNvSpPr/>
          <p:nvPr/>
        </p:nvSpPr>
        <p:spPr>
          <a:xfrm>
            <a:off x="2199257" y="1458396"/>
            <a:ext cx="478733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Helvetica Neue Light"/>
                <a:ea typeface="Helvetica Neue Light"/>
                <a:cs typeface="Helvetica Neue Light"/>
                <a:sym typeface="Helvetica Neue Light"/>
              </a:rPr>
              <a:t>COMPANY INTRODUCTION</a:t>
            </a:r>
            <a:endParaRPr sz="1400" b="0" i="0" u="none" strike="noStrike" cap="none">
              <a:solidFill>
                <a:srgbClr val="000000"/>
              </a:solidFill>
              <a:latin typeface="Arial"/>
              <a:ea typeface="Arial"/>
              <a:cs typeface="Arial"/>
              <a:sym typeface="Arial"/>
            </a:endParaRPr>
          </a:p>
        </p:txBody>
      </p:sp>
      <p:cxnSp>
        <p:nvCxnSpPr>
          <p:cNvPr id="188" name="Google Shape;188;p6"/>
          <p:cNvCxnSpPr/>
          <p:nvPr/>
        </p:nvCxnSpPr>
        <p:spPr>
          <a:xfrm>
            <a:off x="2328863" y="2043111"/>
            <a:ext cx="1042987"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7"/>
          <p:cNvSpPr/>
          <p:nvPr/>
        </p:nvSpPr>
        <p:spPr>
          <a:xfrm>
            <a:off x="2199257" y="1458396"/>
            <a:ext cx="478733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Helvetica Neue Light"/>
                <a:ea typeface="Helvetica Neue Light"/>
                <a:cs typeface="Helvetica Neue Light"/>
                <a:sym typeface="Helvetica Neue Light"/>
              </a:rPr>
              <a:t>COMPANY INTRODUCTION</a:t>
            </a:r>
            <a:endParaRPr sz="1400" b="0" i="0" u="none" strike="noStrike" cap="none">
              <a:solidFill>
                <a:srgbClr val="000000"/>
              </a:solidFill>
              <a:latin typeface="Arial"/>
              <a:ea typeface="Arial"/>
              <a:cs typeface="Arial"/>
              <a:sym typeface="Arial"/>
            </a:endParaRPr>
          </a:p>
        </p:txBody>
      </p:sp>
      <p:cxnSp>
        <p:nvCxnSpPr>
          <p:cNvPr id="194" name="Google Shape;194;p7"/>
          <p:cNvCxnSpPr/>
          <p:nvPr/>
        </p:nvCxnSpPr>
        <p:spPr>
          <a:xfrm>
            <a:off x="2328863" y="2043111"/>
            <a:ext cx="1042987"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8"/>
          <p:cNvSpPr/>
          <p:nvPr/>
        </p:nvSpPr>
        <p:spPr>
          <a:xfrm>
            <a:off x="11273035" y="6488668"/>
            <a:ext cx="4411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Light"/>
                <a:ea typeface="Helvetica Neue Light"/>
                <a:cs typeface="Helvetica Neue Light"/>
                <a:sym typeface="Helvetica Neue Light"/>
              </a:rPr>
              <a:t>05</a:t>
            </a:r>
            <a:endParaRPr sz="1400" b="0" i="0" u="none" strike="noStrike" cap="none">
              <a:solidFill>
                <a:srgbClr val="000000"/>
              </a:solidFill>
              <a:latin typeface="Arial"/>
              <a:ea typeface="Arial"/>
              <a:cs typeface="Arial"/>
              <a:sym typeface="Arial"/>
            </a:endParaRPr>
          </a:p>
        </p:txBody>
      </p:sp>
      <p:sp>
        <p:nvSpPr>
          <p:cNvPr id="201" name="Google Shape;201;p8"/>
          <p:cNvSpPr/>
          <p:nvPr/>
        </p:nvSpPr>
        <p:spPr>
          <a:xfrm>
            <a:off x="855379" y="329684"/>
            <a:ext cx="302839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a:ea typeface="Helvetica Neue"/>
                <a:cs typeface="Helvetica Neue"/>
                <a:sym typeface="Helvetica Neue"/>
              </a:rPr>
              <a:t>COMPANY INTRODUCTION</a:t>
            </a:r>
            <a:endParaRPr sz="1400" b="0" i="0" u="none" strike="noStrike" cap="none">
              <a:solidFill>
                <a:srgbClr val="000000"/>
              </a:solidFill>
              <a:latin typeface="Arial"/>
              <a:ea typeface="Arial"/>
              <a:cs typeface="Arial"/>
              <a:sym typeface="Arial"/>
            </a:endParaRPr>
          </a:p>
        </p:txBody>
      </p:sp>
      <p:sp>
        <p:nvSpPr>
          <p:cNvPr id="203" name="Google Shape;203;p8"/>
          <p:cNvSpPr/>
          <p:nvPr/>
        </p:nvSpPr>
        <p:spPr>
          <a:xfrm>
            <a:off x="457199" y="1496066"/>
            <a:ext cx="6880861" cy="456302"/>
          </a:xfrm>
          <a:prstGeom prst="rect">
            <a:avLst/>
          </a:prstGeom>
          <a:solidFill>
            <a:srgbClr val="EA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4" name="Google Shape;204;p8"/>
          <p:cNvSpPr txBox="1"/>
          <p:nvPr/>
        </p:nvSpPr>
        <p:spPr>
          <a:xfrm>
            <a:off x="667265" y="1554940"/>
            <a:ext cx="222421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F5496"/>
                </a:solidFill>
                <a:latin typeface="Helvetica Neue"/>
                <a:ea typeface="Helvetica Neue"/>
                <a:cs typeface="Helvetica Neue"/>
                <a:sym typeface="Helvetica Neue"/>
              </a:rPr>
              <a:t>Company Name</a:t>
            </a:r>
            <a:endParaRPr sz="1400" b="0" i="0" u="none" strike="noStrike" cap="none">
              <a:solidFill>
                <a:srgbClr val="000000"/>
              </a:solidFill>
              <a:latin typeface="Arial"/>
              <a:ea typeface="Arial"/>
              <a:cs typeface="Arial"/>
              <a:sym typeface="Arial"/>
            </a:endParaRPr>
          </a:p>
        </p:txBody>
      </p:sp>
      <p:sp>
        <p:nvSpPr>
          <p:cNvPr id="205" name="Google Shape;205;p8"/>
          <p:cNvSpPr txBox="1"/>
          <p:nvPr/>
        </p:nvSpPr>
        <p:spPr>
          <a:xfrm>
            <a:off x="2564335" y="1566370"/>
            <a:ext cx="305211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62626"/>
                </a:solidFill>
                <a:latin typeface="Helvetica Neue Light"/>
                <a:ea typeface="Helvetica Neue Light"/>
                <a:cs typeface="Helvetica Neue Light"/>
                <a:sym typeface="Helvetica Neue Light"/>
              </a:rPr>
              <a:t>VTI JOINT STOCK COMPANY</a:t>
            </a:r>
            <a:endParaRPr sz="1400" b="0" i="0" u="none" strike="noStrike" cap="none">
              <a:solidFill>
                <a:srgbClr val="000000"/>
              </a:solidFill>
              <a:latin typeface="Arial"/>
              <a:ea typeface="Arial"/>
              <a:cs typeface="Arial"/>
              <a:sym typeface="Arial"/>
            </a:endParaRPr>
          </a:p>
        </p:txBody>
      </p:sp>
      <p:sp>
        <p:nvSpPr>
          <p:cNvPr id="206" name="Google Shape;206;p8"/>
          <p:cNvSpPr/>
          <p:nvPr/>
        </p:nvSpPr>
        <p:spPr>
          <a:xfrm>
            <a:off x="457199" y="2002693"/>
            <a:ext cx="6880861" cy="456302"/>
          </a:xfrm>
          <a:prstGeom prst="rect">
            <a:avLst/>
          </a:prstGeom>
          <a:solidFill>
            <a:srgbClr val="EA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7" name="Google Shape;207;p8"/>
          <p:cNvSpPr txBox="1"/>
          <p:nvPr/>
        </p:nvSpPr>
        <p:spPr>
          <a:xfrm>
            <a:off x="667265" y="2061567"/>
            <a:ext cx="222421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F5496"/>
                </a:solidFill>
                <a:latin typeface="Helvetica Neue"/>
                <a:ea typeface="Helvetica Neue"/>
                <a:cs typeface="Helvetica Neue"/>
                <a:sym typeface="Helvetica Neue"/>
              </a:rPr>
              <a:t>Establishment</a:t>
            </a:r>
            <a:endParaRPr sz="1400" b="0" i="0" u="none" strike="noStrike" cap="none">
              <a:solidFill>
                <a:srgbClr val="000000"/>
              </a:solidFill>
              <a:latin typeface="Arial"/>
              <a:ea typeface="Arial"/>
              <a:cs typeface="Arial"/>
              <a:sym typeface="Arial"/>
            </a:endParaRPr>
          </a:p>
        </p:txBody>
      </p:sp>
      <p:sp>
        <p:nvSpPr>
          <p:cNvPr id="208" name="Google Shape;208;p8"/>
          <p:cNvSpPr txBox="1"/>
          <p:nvPr/>
        </p:nvSpPr>
        <p:spPr>
          <a:xfrm>
            <a:off x="2564335" y="2072997"/>
            <a:ext cx="305211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62626"/>
                </a:solidFill>
                <a:latin typeface="Helvetica Neue Light"/>
                <a:ea typeface="Helvetica Neue Light"/>
                <a:cs typeface="Helvetica Neue Light"/>
                <a:sym typeface="Helvetica Neue Light"/>
              </a:rPr>
              <a:t>8/2017</a:t>
            </a:r>
            <a:endParaRPr sz="1400" b="0" i="0" u="none" strike="noStrike" cap="none">
              <a:solidFill>
                <a:srgbClr val="000000"/>
              </a:solidFill>
              <a:latin typeface="Arial"/>
              <a:ea typeface="Arial"/>
              <a:cs typeface="Arial"/>
              <a:sym typeface="Arial"/>
            </a:endParaRPr>
          </a:p>
        </p:txBody>
      </p:sp>
      <p:sp>
        <p:nvSpPr>
          <p:cNvPr id="209" name="Google Shape;209;p8"/>
          <p:cNvSpPr/>
          <p:nvPr/>
        </p:nvSpPr>
        <p:spPr>
          <a:xfrm>
            <a:off x="457199" y="2517869"/>
            <a:ext cx="6880861" cy="456302"/>
          </a:xfrm>
          <a:prstGeom prst="rect">
            <a:avLst/>
          </a:prstGeom>
          <a:solidFill>
            <a:srgbClr val="EA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0" name="Google Shape;210;p8"/>
          <p:cNvSpPr txBox="1"/>
          <p:nvPr/>
        </p:nvSpPr>
        <p:spPr>
          <a:xfrm>
            <a:off x="667265" y="2576743"/>
            <a:ext cx="222421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F5496"/>
                </a:solidFill>
                <a:latin typeface="Helvetica Neue"/>
                <a:ea typeface="Helvetica Neue"/>
                <a:cs typeface="Helvetica Neue"/>
                <a:sym typeface="Helvetica Neue"/>
              </a:rPr>
              <a:t>Company Employee</a:t>
            </a:r>
            <a:endParaRPr sz="1400" b="0" i="0" u="none" strike="noStrike" cap="none">
              <a:solidFill>
                <a:srgbClr val="000000"/>
              </a:solidFill>
              <a:latin typeface="Arial"/>
              <a:ea typeface="Arial"/>
              <a:cs typeface="Arial"/>
              <a:sym typeface="Arial"/>
            </a:endParaRPr>
          </a:p>
        </p:txBody>
      </p:sp>
      <p:sp>
        <p:nvSpPr>
          <p:cNvPr id="211" name="Google Shape;211;p8"/>
          <p:cNvSpPr txBox="1"/>
          <p:nvPr/>
        </p:nvSpPr>
        <p:spPr>
          <a:xfrm>
            <a:off x="2564335" y="2588173"/>
            <a:ext cx="305211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Helvetica Neue Light"/>
                <a:ea typeface="Helvetica Neue Light"/>
                <a:cs typeface="Helvetica Neue Light"/>
                <a:sym typeface="Helvetica Neue Light"/>
              </a:rPr>
              <a:t>650 Employees (As of 03/2021)</a:t>
            </a:r>
            <a:endParaRPr sz="1400" b="0" i="0" u="none" strike="noStrike" cap="none">
              <a:solidFill>
                <a:srgbClr val="000000"/>
              </a:solidFill>
              <a:latin typeface="Arial"/>
              <a:ea typeface="Arial"/>
              <a:cs typeface="Arial"/>
              <a:sym typeface="Arial"/>
            </a:endParaRPr>
          </a:p>
        </p:txBody>
      </p:sp>
      <p:sp>
        <p:nvSpPr>
          <p:cNvPr id="212" name="Google Shape;212;p8"/>
          <p:cNvSpPr/>
          <p:nvPr/>
        </p:nvSpPr>
        <p:spPr>
          <a:xfrm>
            <a:off x="457199" y="3033044"/>
            <a:ext cx="6880861" cy="1149691"/>
          </a:xfrm>
          <a:prstGeom prst="rect">
            <a:avLst/>
          </a:prstGeom>
          <a:solidFill>
            <a:srgbClr val="EA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 name="Google Shape;213;p8"/>
          <p:cNvSpPr txBox="1"/>
          <p:nvPr/>
        </p:nvSpPr>
        <p:spPr>
          <a:xfrm>
            <a:off x="667265" y="3091919"/>
            <a:ext cx="222421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F5496"/>
                </a:solidFill>
                <a:latin typeface="Helvetica Neue"/>
                <a:ea typeface="Helvetica Neue"/>
                <a:cs typeface="Helvetica Neue"/>
                <a:sym typeface="Helvetica Neue"/>
              </a:rPr>
              <a:t>Vision </a:t>
            </a:r>
            <a:endParaRPr sz="1400" b="0" i="0" u="none" strike="noStrike" cap="none">
              <a:solidFill>
                <a:srgbClr val="000000"/>
              </a:solidFill>
              <a:latin typeface="Arial"/>
              <a:ea typeface="Arial"/>
              <a:cs typeface="Arial"/>
              <a:sym typeface="Arial"/>
            </a:endParaRPr>
          </a:p>
        </p:txBody>
      </p:sp>
      <p:sp>
        <p:nvSpPr>
          <p:cNvPr id="214" name="Google Shape;214;p8"/>
          <p:cNvSpPr txBox="1"/>
          <p:nvPr/>
        </p:nvSpPr>
        <p:spPr>
          <a:xfrm>
            <a:off x="2564335" y="3103349"/>
            <a:ext cx="4590845"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262626"/>
                </a:solidFill>
                <a:latin typeface="Helvetica Neue Light"/>
                <a:ea typeface="Helvetica Neue Light"/>
                <a:cs typeface="Helvetica Neue Light"/>
                <a:sym typeface="Helvetica Neue Light"/>
              </a:rPr>
              <a:t>VTI would like to become a company respected by its customers, employees and the community by providing the best quality service, best working environment and continuously contribute to the development of the society.</a:t>
            </a:r>
            <a:endParaRPr sz="1400" b="0" i="0" u="none" strike="noStrike" cap="none">
              <a:solidFill>
                <a:srgbClr val="000000"/>
              </a:solidFill>
              <a:latin typeface="Arial"/>
              <a:ea typeface="Arial"/>
              <a:cs typeface="Arial"/>
              <a:sym typeface="Arial"/>
            </a:endParaRPr>
          </a:p>
        </p:txBody>
      </p:sp>
      <p:pic>
        <p:nvPicPr>
          <p:cNvPr id="215" name="Google Shape;215;p8"/>
          <p:cNvPicPr preferRelativeResize="0"/>
          <p:nvPr/>
        </p:nvPicPr>
        <p:blipFill rotWithShape="1">
          <a:blip r:embed="rId3">
            <a:alphaModFix/>
          </a:blip>
          <a:srcRect/>
          <a:stretch/>
        </p:blipFill>
        <p:spPr>
          <a:xfrm>
            <a:off x="457199" y="4253040"/>
            <a:ext cx="11256982" cy="1393888"/>
          </a:xfrm>
          <a:prstGeom prst="rect">
            <a:avLst/>
          </a:prstGeom>
          <a:noFill/>
          <a:ln>
            <a:noFill/>
          </a:ln>
        </p:spPr>
      </p:pic>
      <p:sp>
        <p:nvSpPr>
          <p:cNvPr id="216" name="Google Shape;216;p8"/>
          <p:cNvSpPr txBox="1"/>
          <p:nvPr/>
        </p:nvSpPr>
        <p:spPr>
          <a:xfrm>
            <a:off x="2851271" y="6519445"/>
            <a:ext cx="419686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Helvetica Neue Light"/>
                <a:ea typeface="Helvetica Neue Light"/>
                <a:cs typeface="Helvetica Neue Light"/>
                <a:sym typeface="Helvetica Neue Light"/>
              </a:rPr>
              <a:t>Copyright © 2021 VTI All rights reserved</a:t>
            </a:r>
            <a:endParaRPr sz="1400" b="0" i="0" u="none" strike="noStrike" cap="none">
              <a:solidFill>
                <a:srgbClr val="000000"/>
              </a:solidFill>
              <a:latin typeface="Arial"/>
              <a:ea typeface="Arial"/>
              <a:cs typeface="Arial"/>
              <a:sym typeface="Arial"/>
            </a:endParaRPr>
          </a:p>
        </p:txBody>
      </p:sp>
      <p:sp>
        <p:nvSpPr>
          <p:cNvPr id="217" name="Google Shape;217;p8"/>
          <p:cNvSpPr txBox="1"/>
          <p:nvPr/>
        </p:nvSpPr>
        <p:spPr>
          <a:xfrm>
            <a:off x="667265" y="4372079"/>
            <a:ext cx="222421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Helvetica Neue"/>
                <a:ea typeface="Helvetica Neue"/>
                <a:cs typeface="Helvetica Neue"/>
                <a:sym typeface="Helvetica Neue"/>
              </a:rPr>
              <a:t>Business</a:t>
            </a:r>
            <a:endParaRPr sz="1400" b="0" i="0" u="none" strike="noStrike" cap="none">
              <a:solidFill>
                <a:srgbClr val="000000"/>
              </a:solidFill>
              <a:latin typeface="Arial"/>
              <a:ea typeface="Arial"/>
              <a:cs typeface="Arial"/>
              <a:sym typeface="Arial"/>
            </a:endParaRPr>
          </a:p>
        </p:txBody>
      </p:sp>
      <p:sp>
        <p:nvSpPr>
          <p:cNvPr id="218" name="Google Shape;218;p8"/>
          <p:cNvSpPr txBox="1"/>
          <p:nvPr/>
        </p:nvSpPr>
        <p:spPr>
          <a:xfrm>
            <a:off x="667265" y="5772207"/>
            <a:ext cx="914587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2F5496"/>
                </a:solidFill>
                <a:latin typeface="Helvetica Neue"/>
                <a:ea typeface="Helvetica Neue"/>
                <a:cs typeface="Helvetica Neue"/>
                <a:sym typeface="Helvetica Neue"/>
              </a:rPr>
              <a:t>VTI can meet the need of customers by developers with high skills and global mindset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1" u="none" strike="noStrike" cap="none">
              <a:solidFill>
                <a:schemeClr val="dk1"/>
              </a:solidFill>
              <a:latin typeface="Helvetica Neue"/>
              <a:ea typeface="Helvetica Neue"/>
              <a:cs typeface="Helvetica Neue"/>
              <a:sym typeface="Helvetica Neue"/>
            </a:endParaRPr>
          </a:p>
        </p:txBody>
      </p:sp>
      <p:pic>
        <p:nvPicPr>
          <p:cNvPr id="219" name="Google Shape;219;p8"/>
          <p:cNvPicPr preferRelativeResize="0"/>
          <p:nvPr/>
        </p:nvPicPr>
        <p:blipFill rotWithShape="1">
          <a:blip r:embed="rId4">
            <a:alphaModFix/>
          </a:blip>
          <a:srcRect/>
          <a:stretch/>
        </p:blipFill>
        <p:spPr>
          <a:xfrm>
            <a:off x="2685276" y="4451682"/>
            <a:ext cx="165996" cy="165996"/>
          </a:xfrm>
          <a:prstGeom prst="rect">
            <a:avLst/>
          </a:prstGeom>
          <a:noFill/>
          <a:ln>
            <a:noFill/>
          </a:ln>
        </p:spPr>
      </p:pic>
      <p:pic>
        <p:nvPicPr>
          <p:cNvPr id="220" name="Google Shape;220;p8"/>
          <p:cNvPicPr preferRelativeResize="0"/>
          <p:nvPr/>
        </p:nvPicPr>
        <p:blipFill rotWithShape="1">
          <a:blip r:embed="rId4">
            <a:alphaModFix/>
          </a:blip>
          <a:srcRect/>
          <a:stretch/>
        </p:blipFill>
        <p:spPr>
          <a:xfrm>
            <a:off x="2685276" y="4742627"/>
            <a:ext cx="165996" cy="165996"/>
          </a:xfrm>
          <a:prstGeom prst="rect">
            <a:avLst/>
          </a:prstGeom>
          <a:noFill/>
          <a:ln>
            <a:noFill/>
          </a:ln>
        </p:spPr>
      </p:pic>
      <p:pic>
        <p:nvPicPr>
          <p:cNvPr id="221" name="Google Shape;221;p8"/>
          <p:cNvPicPr preferRelativeResize="0"/>
          <p:nvPr/>
        </p:nvPicPr>
        <p:blipFill rotWithShape="1">
          <a:blip r:embed="rId4">
            <a:alphaModFix/>
          </a:blip>
          <a:srcRect/>
          <a:stretch/>
        </p:blipFill>
        <p:spPr>
          <a:xfrm>
            <a:off x="2685276" y="5033572"/>
            <a:ext cx="165996" cy="165996"/>
          </a:xfrm>
          <a:prstGeom prst="rect">
            <a:avLst/>
          </a:prstGeom>
          <a:noFill/>
          <a:ln>
            <a:noFill/>
          </a:ln>
        </p:spPr>
      </p:pic>
      <p:pic>
        <p:nvPicPr>
          <p:cNvPr id="222" name="Google Shape;222;p8"/>
          <p:cNvPicPr preferRelativeResize="0"/>
          <p:nvPr/>
        </p:nvPicPr>
        <p:blipFill rotWithShape="1">
          <a:blip r:embed="rId4">
            <a:alphaModFix/>
          </a:blip>
          <a:srcRect/>
          <a:stretch/>
        </p:blipFill>
        <p:spPr>
          <a:xfrm>
            <a:off x="2685276" y="5282955"/>
            <a:ext cx="165996" cy="165996"/>
          </a:xfrm>
          <a:prstGeom prst="rect">
            <a:avLst/>
          </a:prstGeom>
          <a:noFill/>
          <a:ln>
            <a:noFill/>
          </a:ln>
        </p:spPr>
      </p:pic>
      <p:sp>
        <p:nvSpPr>
          <p:cNvPr id="223" name="Google Shape;223;p8"/>
          <p:cNvSpPr txBox="1"/>
          <p:nvPr/>
        </p:nvSpPr>
        <p:spPr>
          <a:xfrm>
            <a:off x="2891481" y="4381191"/>
            <a:ext cx="27764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Helvetica Neue"/>
                <a:ea typeface="Helvetica Neue"/>
                <a:cs typeface="Helvetica Neue"/>
                <a:sym typeface="Helvetica Neue"/>
              </a:rPr>
              <a:t>1/ Business Application</a:t>
            </a:r>
            <a:endParaRPr sz="1400" b="0" i="0" u="none" strike="noStrike" cap="none">
              <a:solidFill>
                <a:srgbClr val="000000"/>
              </a:solidFill>
              <a:latin typeface="Arial"/>
              <a:ea typeface="Arial"/>
              <a:cs typeface="Arial"/>
              <a:sym typeface="Arial"/>
            </a:endParaRPr>
          </a:p>
        </p:txBody>
      </p:sp>
      <p:sp>
        <p:nvSpPr>
          <p:cNvPr id="224" name="Google Shape;224;p8"/>
          <p:cNvSpPr txBox="1"/>
          <p:nvPr/>
        </p:nvSpPr>
        <p:spPr>
          <a:xfrm>
            <a:off x="2891481" y="4672137"/>
            <a:ext cx="27764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Helvetica Neue"/>
                <a:ea typeface="Helvetica Neue"/>
                <a:cs typeface="Helvetica Neue"/>
                <a:sym typeface="Helvetica Neue"/>
              </a:rPr>
              <a:t>2/ Mobile Application</a:t>
            </a:r>
            <a:endParaRPr sz="1400" b="0" i="0" u="none" strike="noStrike" cap="none">
              <a:solidFill>
                <a:srgbClr val="000000"/>
              </a:solidFill>
              <a:latin typeface="Arial"/>
              <a:ea typeface="Arial"/>
              <a:cs typeface="Arial"/>
              <a:sym typeface="Arial"/>
            </a:endParaRPr>
          </a:p>
        </p:txBody>
      </p:sp>
      <p:sp>
        <p:nvSpPr>
          <p:cNvPr id="225" name="Google Shape;225;p8"/>
          <p:cNvSpPr txBox="1"/>
          <p:nvPr/>
        </p:nvSpPr>
        <p:spPr>
          <a:xfrm>
            <a:off x="2891481" y="4954771"/>
            <a:ext cx="27764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Helvetica Neue"/>
                <a:ea typeface="Helvetica Neue"/>
                <a:cs typeface="Helvetica Neue"/>
                <a:sym typeface="Helvetica Neue"/>
              </a:rPr>
              <a:t>3/ Cloud Service</a:t>
            </a:r>
            <a:endParaRPr sz="1400" b="0" i="0" u="none" strike="noStrike" cap="none">
              <a:solidFill>
                <a:srgbClr val="000000"/>
              </a:solidFill>
              <a:latin typeface="Arial"/>
              <a:ea typeface="Arial"/>
              <a:cs typeface="Arial"/>
              <a:sym typeface="Arial"/>
            </a:endParaRPr>
          </a:p>
        </p:txBody>
      </p:sp>
      <p:sp>
        <p:nvSpPr>
          <p:cNvPr id="226" name="Google Shape;226;p8"/>
          <p:cNvSpPr txBox="1"/>
          <p:nvPr/>
        </p:nvSpPr>
        <p:spPr>
          <a:xfrm>
            <a:off x="2891481" y="5220779"/>
            <a:ext cx="27764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Helvetica Neue"/>
                <a:ea typeface="Helvetica Neue"/>
                <a:cs typeface="Helvetica Neue"/>
                <a:sym typeface="Helvetica Neue"/>
              </a:rPr>
              <a:t>4/ AI/ML</a:t>
            </a:r>
            <a:endParaRPr sz="1400" b="0" i="0" u="none" strike="noStrike" cap="none">
              <a:solidFill>
                <a:srgbClr val="000000"/>
              </a:solidFill>
              <a:latin typeface="Arial"/>
              <a:ea typeface="Arial"/>
              <a:cs typeface="Arial"/>
              <a:sym typeface="Arial"/>
            </a:endParaRPr>
          </a:p>
        </p:txBody>
      </p:sp>
      <p:pic>
        <p:nvPicPr>
          <p:cNvPr id="227" name="Google Shape;227;p8"/>
          <p:cNvPicPr preferRelativeResize="0"/>
          <p:nvPr/>
        </p:nvPicPr>
        <p:blipFill rotWithShape="1">
          <a:blip r:embed="rId5">
            <a:alphaModFix/>
          </a:blip>
          <a:srcRect/>
          <a:stretch/>
        </p:blipFill>
        <p:spPr>
          <a:xfrm>
            <a:off x="7338059" y="1496066"/>
            <a:ext cx="4376121" cy="230795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9"/>
          <p:cNvSpPr/>
          <p:nvPr/>
        </p:nvSpPr>
        <p:spPr>
          <a:xfrm>
            <a:off x="11273035" y="6488668"/>
            <a:ext cx="4411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Light"/>
                <a:ea typeface="Helvetica Neue Light"/>
                <a:cs typeface="Helvetica Neue Light"/>
                <a:sym typeface="Helvetica Neue Light"/>
              </a:rPr>
              <a:t>05</a:t>
            </a:r>
            <a:endParaRPr sz="1400" b="0" i="0" u="none" strike="noStrike" cap="none">
              <a:solidFill>
                <a:srgbClr val="000000"/>
              </a:solidFill>
              <a:latin typeface="Arial"/>
              <a:ea typeface="Arial"/>
              <a:cs typeface="Arial"/>
              <a:sym typeface="Arial"/>
            </a:endParaRPr>
          </a:p>
        </p:txBody>
      </p:sp>
      <p:sp>
        <p:nvSpPr>
          <p:cNvPr id="233" name="Google Shape;233;p9"/>
          <p:cNvSpPr/>
          <p:nvPr/>
        </p:nvSpPr>
        <p:spPr>
          <a:xfrm>
            <a:off x="855379" y="329684"/>
            <a:ext cx="3028393" cy="36933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Helvetica Neue"/>
                <a:ea typeface="Helvetica Neue"/>
                <a:cs typeface="Helvetica Neue"/>
                <a:sym typeface="Helvetica Neue"/>
              </a:rPr>
              <a:t>COMPANY INTRODUCTION</a:t>
            </a:r>
            <a:endParaRPr sz="1400" b="0" i="0" u="none" strike="noStrike" cap="none">
              <a:solidFill>
                <a:srgbClr val="000000"/>
              </a:solidFill>
              <a:latin typeface="Arial"/>
              <a:ea typeface="Arial"/>
              <a:cs typeface="Arial"/>
              <a:sym typeface="Arial"/>
            </a:endParaRPr>
          </a:p>
        </p:txBody>
      </p:sp>
      <p:sp>
        <p:nvSpPr>
          <p:cNvPr id="234" name="Google Shape;234;p9"/>
          <p:cNvSpPr txBox="1"/>
          <p:nvPr/>
        </p:nvSpPr>
        <p:spPr>
          <a:xfrm>
            <a:off x="2851271" y="6519445"/>
            <a:ext cx="419686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Helvetica Neue Light"/>
                <a:ea typeface="Helvetica Neue Light"/>
                <a:cs typeface="Helvetica Neue Light"/>
                <a:sym typeface="Helvetica Neue Light"/>
              </a:rPr>
              <a:t>Copyright © 2021 VTI All rights reserved</a:t>
            </a:r>
            <a:endParaRPr sz="1400" b="0" i="0" u="none" strike="noStrike" cap="none">
              <a:solidFill>
                <a:srgbClr val="000000"/>
              </a:solidFill>
              <a:latin typeface="Arial"/>
              <a:ea typeface="Arial"/>
              <a:cs typeface="Arial"/>
              <a:sym typeface="Arial"/>
            </a:endParaRPr>
          </a:p>
        </p:txBody>
      </p:sp>
      <p:sp>
        <p:nvSpPr>
          <p:cNvPr id="235" name="Google Shape;235;p9"/>
          <p:cNvSpPr txBox="1"/>
          <p:nvPr/>
        </p:nvSpPr>
        <p:spPr>
          <a:xfrm>
            <a:off x="2950590" y="949910"/>
            <a:ext cx="888334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Helvetica Neue"/>
                <a:ea typeface="Helvetica Neue"/>
                <a:cs typeface="Helvetica Neue"/>
                <a:sym typeface="Helvetica Neue"/>
              </a:rPr>
              <a:t>Example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674</Words>
  <Application>Microsoft Office PowerPoint</Application>
  <PresentationFormat>Widescreen</PresentationFormat>
  <Paragraphs>194</Paragraphs>
  <Slides>38</Slides>
  <Notes>38</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38</vt:i4>
      </vt:variant>
    </vt:vector>
  </HeadingPairs>
  <TitlesOfParts>
    <vt:vector size="47" baseType="lpstr">
      <vt:lpstr>Helvetica Neue</vt:lpstr>
      <vt:lpstr>Helvetica Neue Light</vt:lpstr>
      <vt:lpstr>Calibri</vt:lpstr>
      <vt:lpstr>Arial</vt:lpstr>
      <vt:lpstr>1_Office Theme</vt:lpstr>
      <vt:lpstr>1_Custom Design</vt:lpstr>
      <vt:lpstr>Custom Design</vt:lpstr>
      <vt:lpstr>2_Custom Design</vt:lpstr>
      <vt:lpstr>3_Custom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VTI IT</cp:lastModifiedBy>
  <cp:revision>2</cp:revision>
  <dcterms:created xsi:type="dcterms:W3CDTF">2021-03-16T03:45:25Z</dcterms:created>
  <dcterms:modified xsi:type="dcterms:W3CDTF">2021-06-21T09:45:23Z</dcterms:modified>
</cp:coreProperties>
</file>